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70" r:id="rId8"/>
    <p:sldId id="262" r:id="rId9"/>
    <p:sldId id="263" r:id="rId10"/>
    <p:sldId id="271" r:id="rId11"/>
    <p:sldId id="268" r:id="rId12"/>
    <p:sldId id="267" r:id="rId13"/>
    <p:sldId id="269" r:id="rId14"/>
    <p:sldId id="266" r:id="rId15"/>
    <p:sldId id="272" r:id="rId16"/>
    <p:sldId id="264" r:id="rId17"/>
    <p:sldId id="265"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42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73" autoAdjust="0"/>
  </p:normalViewPr>
  <p:slideViewPr>
    <p:cSldViewPr>
      <p:cViewPr varScale="1">
        <p:scale>
          <a:sx n="91" d="100"/>
          <a:sy n="91" d="100"/>
        </p:scale>
        <p:origin x="13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BF38E6-EBB2-4920-8DF1-4A1948762A33}" type="datetimeFigureOut">
              <a:rPr lang="el-GR" smtClean="0"/>
              <a:pPr/>
              <a:t>15/01/2025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F82610-A756-4111-B259-A8D67BCABD1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a:p>
            <a:endParaRPr lang="el-GR" dirty="0"/>
          </a:p>
        </p:txBody>
      </p:sp>
      <p:sp>
        <p:nvSpPr>
          <p:cNvPr id="4" name="Slide Number Placeholder 3"/>
          <p:cNvSpPr>
            <a:spLocks noGrp="1"/>
          </p:cNvSpPr>
          <p:nvPr>
            <p:ph type="sldNum" sz="quarter" idx="10"/>
          </p:nvPr>
        </p:nvSpPr>
        <p:spPr/>
        <p:txBody>
          <a:bodyPr/>
          <a:lstStyle/>
          <a:p>
            <a:fld id="{54F82610-A756-4111-B259-A8D67BCABD14}"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927DB075-9BF7-4A5D-B289-4726D4BAFF15}" type="datetimeFigureOut">
              <a:rPr lang="el-GR" smtClean="0"/>
              <a:pPr/>
              <a:t>15/01/2025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7CB801A-25FA-4BD6-9FE4-CEDF02674EA4}" type="slidenum">
              <a:rPr lang="el-GR" smtClean="0"/>
              <a:pPr/>
              <a:t>‹#›</a:t>
            </a:fld>
            <a:endParaRPr lang="el-G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27DB075-9BF7-4A5D-B289-4726D4BAFF15}" type="datetimeFigureOut">
              <a:rPr lang="el-GR" smtClean="0"/>
              <a:pPr/>
              <a:t>15/01/2025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7CB801A-25FA-4BD6-9FE4-CEDF02674EA4}" type="slidenum">
              <a:rPr lang="el-GR" smtClean="0"/>
              <a:pPr/>
              <a:t>‹#›</a:t>
            </a:fld>
            <a:endParaRPr lang="el-G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27DB075-9BF7-4A5D-B289-4726D4BAFF15}" type="datetimeFigureOut">
              <a:rPr lang="el-GR" smtClean="0"/>
              <a:pPr/>
              <a:t>15/01/2025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7CB801A-25FA-4BD6-9FE4-CEDF02674EA4}" type="slidenum">
              <a:rPr lang="el-GR" smtClean="0"/>
              <a:pPr/>
              <a:t>‹#›</a:t>
            </a:fld>
            <a:endParaRPr lang="el-G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927DB075-9BF7-4A5D-B289-4726D4BAFF15}" type="datetimeFigureOut">
              <a:rPr lang="el-GR" smtClean="0"/>
              <a:pPr/>
              <a:t>15/01/2025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7CB801A-25FA-4BD6-9FE4-CEDF02674EA4}" type="slidenum">
              <a:rPr lang="el-GR" smtClean="0"/>
              <a:pPr/>
              <a:t>‹#›</a:t>
            </a:fld>
            <a:endParaRPr lang="el-G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7DB075-9BF7-4A5D-B289-4726D4BAFF15}" type="datetimeFigureOut">
              <a:rPr lang="el-GR" smtClean="0"/>
              <a:pPr/>
              <a:t>15/01/2025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7CB801A-25FA-4BD6-9FE4-CEDF02674EA4}" type="slidenum">
              <a:rPr lang="el-GR" smtClean="0"/>
              <a:pPr/>
              <a:t>‹#›</a:t>
            </a:fld>
            <a:endParaRPr lang="el-G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927DB075-9BF7-4A5D-B289-4726D4BAFF15}" type="datetimeFigureOut">
              <a:rPr lang="el-GR" smtClean="0"/>
              <a:pPr/>
              <a:t>15/01/2025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7CB801A-25FA-4BD6-9FE4-CEDF02674EA4}" type="slidenum">
              <a:rPr lang="el-GR" smtClean="0"/>
              <a:pPr/>
              <a:t>‹#›</a:t>
            </a:fld>
            <a:endParaRPr lang="el-G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927DB075-9BF7-4A5D-B289-4726D4BAFF15}" type="datetimeFigureOut">
              <a:rPr lang="el-GR" smtClean="0"/>
              <a:pPr/>
              <a:t>15/01/2025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7CB801A-25FA-4BD6-9FE4-CEDF02674EA4}" type="slidenum">
              <a:rPr lang="el-GR" smtClean="0"/>
              <a:pPr/>
              <a:t>‹#›</a:t>
            </a:fld>
            <a:endParaRPr lang="el-G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927DB075-9BF7-4A5D-B289-4726D4BAFF15}" type="datetimeFigureOut">
              <a:rPr lang="el-GR" smtClean="0"/>
              <a:pPr/>
              <a:t>15/01/2025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7CB801A-25FA-4BD6-9FE4-CEDF02674EA4}" type="slidenum">
              <a:rPr lang="el-GR" smtClean="0"/>
              <a:pPr/>
              <a:t>‹#›</a:t>
            </a:fld>
            <a:endParaRPr lang="el-G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B075-9BF7-4A5D-B289-4726D4BAFF15}" type="datetimeFigureOut">
              <a:rPr lang="el-GR" smtClean="0"/>
              <a:pPr/>
              <a:t>15/01/2025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7CB801A-25FA-4BD6-9FE4-CEDF02674EA4}" type="slidenum">
              <a:rPr lang="el-GR" smtClean="0"/>
              <a:pPr/>
              <a:t>‹#›</a:t>
            </a:fld>
            <a:endParaRPr lang="el-G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7DB075-9BF7-4A5D-B289-4726D4BAFF15}" type="datetimeFigureOut">
              <a:rPr lang="el-GR" smtClean="0"/>
              <a:pPr/>
              <a:t>15/01/2025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7CB801A-25FA-4BD6-9FE4-CEDF02674EA4}" type="slidenum">
              <a:rPr lang="el-GR" smtClean="0"/>
              <a:pPr/>
              <a:t>‹#›</a:t>
            </a:fld>
            <a:endParaRPr lang="el-G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7DB075-9BF7-4A5D-B289-4726D4BAFF15}" type="datetimeFigureOut">
              <a:rPr lang="el-GR" smtClean="0"/>
              <a:pPr/>
              <a:t>15/01/2025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7CB801A-25FA-4BD6-9FE4-CEDF02674EA4}" type="slidenum">
              <a:rPr lang="el-GR" smtClean="0"/>
              <a:pPr/>
              <a:t>‹#›</a:t>
            </a:fld>
            <a:endParaRPr lang="el-G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DB075-9BF7-4A5D-B289-4726D4BAFF15}" type="datetimeFigureOut">
              <a:rPr lang="el-GR" smtClean="0"/>
              <a:pPr/>
              <a:t>15/01/2025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B801A-25FA-4BD6-9FE4-CEDF02674EA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lyk-akropoli-lef.schools.ac.cy/data/uploads/ekpaideftiko_yliko/makarios.mp4" TargetMode="Externa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7FEAE179-C525-48F3-AD47-0E9E2B6F2E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38733" y="4675662"/>
            <a:ext cx="2907065" cy="1556907"/>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algn="l">
              <a:lnSpc>
                <a:spcPct val="90000"/>
              </a:lnSpc>
            </a:pPr>
            <a:r>
              <a:rPr lang="en-US" sz="2800" b="1" dirty="0">
                <a:solidFill>
                  <a:schemeClr val="tx1"/>
                </a:solidFill>
                <a:latin typeface="+mj-lt"/>
                <a:ea typeface="+mj-ea"/>
                <a:cs typeface="+mj-cs"/>
              </a:rPr>
              <a:t>ΜΑΚΑΡΙΟΣ Γ΄</a:t>
            </a:r>
            <a:r>
              <a:rPr lang="el-GR" sz="2800" b="1" dirty="0">
                <a:solidFill>
                  <a:schemeClr val="tx1"/>
                </a:solidFill>
                <a:latin typeface="+mj-lt"/>
                <a:ea typeface="+mj-ea"/>
                <a:cs typeface="+mj-cs"/>
              </a:rPr>
              <a:t>:</a:t>
            </a:r>
            <a:r>
              <a:rPr lang="en-US" sz="2800" b="1" dirty="0">
                <a:solidFill>
                  <a:schemeClr val="tx1"/>
                </a:solidFill>
                <a:latin typeface="+mj-lt"/>
                <a:ea typeface="+mj-ea"/>
                <a:cs typeface="+mj-cs"/>
              </a:rPr>
              <a:t> </a:t>
            </a:r>
            <a:br>
              <a:rPr lang="en-US" sz="2800" b="1" dirty="0">
                <a:solidFill>
                  <a:schemeClr val="tx1"/>
                </a:solidFill>
                <a:latin typeface="+mj-lt"/>
                <a:ea typeface="+mj-ea"/>
                <a:cs typeface="+mj-cs"/>
              </a:rPr>
            </a:br>
            <a:r>
              <a:rPr lang="en-US" sz="2800" b="1" dirty="0">
                <a:solidFill>
                  <a:schemeClr val="tx1"/>
                </a:solidFill>
                <a:latin typeface="+mj-lt"/>
                <a:ea typeface="+mj-ea"/>
                <a:cs typeface="+mj-cs"/>
              </a:rPr>
              <a:t>Η ΖΩΗ ΚΑΙ ΤΟ ΕΡΓΟ ΤΟΥ</a:t>
            </a:r>
          </a:p>
        </p:txBody>
      </p:sp>
      <p:sp>
        <p:nvSpPr>
          <p:cNvPr id="1035" name="Rectangle 1034">
            <a:extLst>
              <a:ext uri="{FF2B5EF4-FFF2-40B4-BE49-F238E27FC236}">
                <a16:creationId xmlns:a16="http://schemas.microsoft.com/office/drawing/2014/main" id="{95C8260E-968F-44E8-A823-ABB4313119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416" y="0"/>
            <a:ext cx="8423809"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O Μακαριστός Αρχιεπίσκοπος και Εθνάρχης Κύπρου Μακάριος Γ΄ (13.8.1913 – †  3.8.1977) - Εκκλησία της Κύπρου"/>
          <p:cNvPicPr>
            <a:picLocks noChangeAspect="1" noChangeArrowheads="1"/>
          </p:cNvPicPr>
          <p:nvPr/>
        </p:nvPicPr>
        <p:blipFill>
          <a:blip r:embed="rId3"/>
          <a:srcRect b="34559"/>
          <a:stretch/>
        </p:blipFill>
        <p:spPr bwMode="auto">
          <a:xfrm>
            <a:off x="711703" y="94934"/>
            <a:ext cx="7777234" cy="3867993"/>
          </a:xfrm>
          <a:prstGeom prst="rect">
            <a:avLst/>
          </a:prstGeom>
          <a:noFill/>
        </p:spPr>
      </p:pic>
      <p:sp>
        <p:nvSpPr>
          <p:cNvPr id="1039" name="Rectangle 1038">
            <a:extLst>
              <a:ext uri="{FF2B5EF4-FFF2-40B4-BE49-F238E27FC236}">
                <a16:creationId xmlns:a16="http://schemas.microsoft.com/office/drawing/2014/main" id="{FE43805F-24A6-46A4-B19B-54F2834735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17950" y="5666847"/>
            <a:ext cx="1463040" cy="34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p:cNvSpPr>
            <a:spLocks noGrp="1"/>
          </p:cNvSpPr>
          <p:nvPr>
            <p:ph type="subTitle" idx="1"/>
          </p:nvPr>
        </p:nvSpPr>
        <p:spPr>
          <a:xfrm>
            <a:off x="3600905" y="4057862"/>
            <a:ext cx="5211320" cy="2174707"/>
          </a:xfr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fontScale="40000" lnSpcReduction="20000"/>
          </a:bodyPr>
          <a:lstStyle/>
          <a:p>
            <a:pPr algn="l">
              <a:lnSpc>
                <a:spcPct val="90000"/>
              </a:lnSpc>
            </a:pPr>
            <a:r>
              <a:rPr lang="en-US" sz="6000" dirty="0" err="1">
                <a:solidFill>
                  <a:schemeClr val="tx1"/>
                </a:solidFill>
                <a:latin typeface="Algerian" panose="04020705040A02060702" pitchFamily="82" charset="0"/>
              </a:rPr>
              <a:t>Γεννήθηκε</a:t>
            </a:r>
            <a:r>
              <a:rPr lang="en-US" sz="6000" dirty="0">
                <a:solidFill>
                  <a:schemeClr val="tx1"/>
                </a:solidFill>
                <a:latin typeface="Algerian" panose="04020705040A02060702" pitchFamily="82" charset="0"/>
              </a:rPr>
              <a:t> </a:t>
            </a:r>
            <a:r>
              <a:rPr lang="en-US" sz="6000" dirty="0" err="1">
                <a:solidFill>
                  <a:schemeClr val="tx1"/>
                </a:solidFill>
                <a:latin typeface="Algerian" panose="04020705040A02060702" pitchFamily="82" charset="0"/>
              </a:rPr>
              <a:t>στο</a:t>
            </a:r>
            <a:r>
              <a:rPr lang="en-US" sz="6000" dirty="0">
                <a:solidFill>
                  <a:schemeClr val="tx1"/>
                </a:solidFill>
                <a:latin typeface="Algerian" panose="04020705040A02060702" pitchFamily="82" charset="0"/>
              </a:rPr>
              <a:t> </a:t>
            </a:r>
            <a:r>
              <a:rPr lang="en-US" sz="6000" dirty="0" err="1">
                <a:solidFill>
                  <a:schemeClr val="tx1"/>
                </a:solidFill>
                <a:latin typeface="Algerian" panose="04020705040A02060702" pitchFamily="82" charset="0"/>
              </a:rPr>
              <a:t>χωριό</a:t>
            </a:r>
            <a:r>
              <a:rPr lang="en-US" sz="6000" dirty="0">
                <a:solidFill>
                  <a:schemeClr val="tx1"/>
                </a:solidFill>
                <a:latin typeface="Algerian" panose="04020705040A02060702" pitchFamily="82" charset="0"/>
              </a:rPr>
              <a:t> </a:t>
            </a:r>
            <a:r>
              <a:rPr lang="en-US" sz="6000" dirty="0" err="1">
                <a:solidFill>
                  <a:schemeClr val="tx1"/>
                </a:solidFill>
                <a:latin typeface="Algerian" panose="04020705040A02060702" pitchFamily="82" charset="0"/>
              </a:rPr>
              <a:t>Άνω</a:t>
            </a:r>
            <a:r>
              <a:rPr lang="en-US" sz="6000" dirty="0">
                <a:solidFill>
                  <a:schemeClr val="tx1"/>
                </a:solidFill>
                <a:latin typeface="Algerian" panose="04020705040A02060702" pitchFamily="82" charset="0"/>
              </a:rPr>
              <a:t> Πανα</a:t>
            </a:r>
            <a:r>
              <a:rPr lang="en-US" sz="6000" dirty="0" err="1">
                <a:solidFill>
                  <a:schemeClr val="tx1"/>
                </a:solidFill>
                <a:latin typeface="Algerian" panose="04020705040A02060702" pitchFamily="82" charset="0"/>
              </a:rPr>
              <a:t>γιά</a:t>
            </a:r>
            <a:r>
              <a:rPr lang="en-US" sz="6000" dirty="0">
                <a:solidFill>
                  <a:schemeClr val="tx1"/>
                </a:solidFill>
                <a:latin typeface="Algerian" panose="04020705040A02060702" pitchFamily="82" charset="0"/>
              </a:rPr>
              <a:t> </a:t>
            </a:r>
            <a:r>
              <a:rPr lang="en-US" sz="6000" dirty="0" err="1">
                <a:solidFill>
                  <a:schemeClr val="tx1"/>
                </a:solidFill>
                <a:latin typeface="Algerian" panose="04020705040A02060702" pitchFamily="82" charset="0"/>
              </a:rPr>
              <a:t>της</a:t>
            </a:r>
            <a:r>
              <a:rPr lang="en-US" sz="6000" dirty="0">
                <a:solidFill>
                  <a:schemeClr val="tx1"/>
                </a:solidFill>
                <a:latin typeface="Algerian" panose="04020705040A02060702" pitchFamily="82" charset="0"/>
              </a:rPr>
              <a:t> </a:t>
            </a:r>
            <a:r>
              <a:rPr lang="en-US" sz="6000" dirty="0" err="1">
                <a:solidFill>
                  <a:schemeClr val="tx1"/>
                </a:solidFill>
                <a:latin typeface="Algerian" panose="04020705040A02060702" pitchFamily="82" charset="0"/>
              </a:rPr>
              <a:t>Πάφου</a:t>
            </a:r>
            <a:r>
              <a:rPr lang="en-US" sz="6000" dirty="0">
                <a:solidFill>
                  <a:schemeClr val="tx1"/>
                </a:solidFill>
                <a:latin typeface="Algerian" panose="04020705040A02060702" pitchFamily="82" charset="0"/>
              </a:rPr>
              <a:t> </a:t>
            </a:r>
            <a:r>
              <a:rPr lang="en-US" sz="6000" dirty="0" err="1">
                <a:solidFill>
                  <a:schemeClr val="tx1"/>
                </a:solidFill>
                <a:latin typeface="Algerian" panose="04020705040A02060702" pitchFamily="82" charset="0"/>
              </a:rPr>
              <a:t>στις</a:t>
            </a:r>
            <a:r>
              <a:rPr lang="en-US" sz="6000" dirty="0">
                <a:solidFill>
                  <a:schemeClr val="tx1"/>
                </a:solidFill>
                <a:latin typeface="Algerian" panose="04020705040A02060702" pitchFamily="82" charset="0"/>
              </a:rPr>
              <a:t> 13 </a:t>
            </a:r>
            <a:r>
              <a:rPr lang="en-US" sz="6000" dirty="0" err="1">
                <a:solidFill>
                  <a:schemeClr val="tx1"/>
                </a:solidFill>
                <a:latin typeface="Algerian" panose="04020705040A02060702" pitchFamily="82" charset="0"/>
              </a:rPr>
              <a:t>Αυγούστου</a:t>
            </a:r>
            <a:r>
              <a:rPr lang="en-US" sz="6000" dirty="0">
                <a:solidFill>
                  <a:schemeClr val="tx1"/>
                </a:solidFill>
                <a:latin typeface="Algerian" panose="04020705040A02060702" pitchFamily="82" charset="0"/>
              </a:rPr>
              <a:t> 1913.</a:t>
            </a:r>
            <a:endParaRPr lang="el-GR" sz="6000" dirty="0">
              <a:solidFill>
                <a:schemeClr val="tx1"/>
              </a:solidFill>
              <a:latin typeface="Algerian" panose="04020705040A02060702" pitchFamily="82" charset="0"/>
            </a:endParaRPr>
          </a:p>
          <a:p>
            <a:pPr algn="l">
              <a:lnSpc>
                <a:spcPct val="90000"/>
              </a:lnSpc>
            </a:pPr>
            <a:r>
              <a:rPr lang="en-US" sz="6000" dirty="0">
                <a:solidFill>
                  <a:schemeClr val="tx1"/>
                </a:solidFill>
                <a:latin typeface="Algerian" panose="04020705040A02060702" pitchFamily="82" charset="0"/>
              </a:rPr>
              <a:t>Ο πα</a:t>
            </a:r>
            <a:r>
              <a:rPr lang="en-US" sz="6000" dirty="0" err="1">
                <a:solidFill>
                  <a:schemeClr val="tx1"/>
                </a:solidFill>
                <a:latin typeface="Algerian" panose="04020705040A02060702" pitchFamily="82" charset="0"/>
              </a:rPr>
              <a:t>τέρ</a:t>
            </a:r>
            <a:r>
              <a:rPr lang="en-US" sz="6000" dirty="0">
                <a:solidFill>
                  <a:schemeClr val="tx1"/>
                </a:solidFill>
                <a:latin typeface="Algerian" panose="04020705040A02060702" pitchFamily="82" charset="0"/>
              </a:rPr>
              <a:t>ας του ήταν βοσκός</a:t>
            </a:r>
            <a:r>
              <a:rPr lang="el-GR" sz="6000" dirty="0">
                <a:solidFill>
                  <a:schemeClr val="tx1"/>
                </a:solidFill>
                <a:latin typeface="Algerian" panose="04020705040A02060702" pitchFamily="82" charset="0"/>
              </a:rPr>
              <a:t>,</a:t>
            </a:r>
            <a:r>
              <a:rPr lang="en-US" sz="6000" dirty="0">
                <a:solidFill>
                  <a:schemeClr val="tx1"/>
                </a:solidFill>
                <a:latin typeface="Algerian" panose="04020705040A02060702" pitchFamily="82" charset="0"/>
              </a:rPr>
              <a:t> ενώ έχασε τη μητέρα του στην ηλικία των 11 ετών. </a:t>
            </a:r>
            <a:r>
              <a:rPr lang="en-US" sz="6000" dirty="0" err="1">
                <a:solidFill>
                  <a:schemeClr val="tx1"/>
                </a:solidFill>
                <a:latin typeface="Algerian" panose="04020705040A02060702" pitchFamily="82" charset="0"/>
              </a:rPr>
              <a:t>Το</a:t>
            </a:r>
            <a:r>
              <a:rPr lang="en-US" sz="6000" dirty="0">
                <a:solidFill>
                  <a:schemeClr val="tx1"/>
                </a:solidFill>
                <a:latin typeface="Algerian" panose="04020705040A02060702" pitchFamily="82" charset="0"/>
              </a:rPr>
              <a:t> </a:t>
            </a:r>
            <a:r>
              <a:rPr lang="en-US" sz="6000" dirty="0" err="1">
                <a:solidFill>
                  <a:schemeClr val="tx1"/>
                </a:solidFill>
                <a:latin typeface="Algerian" panose="04020705040A02060702" pitchFamily="82" charset="0"/>
              </a:rPr>
              <a:t>κοσμικό</a:t>
            </a:r>
            <a:r>
              <a:rPr lang="en-US" sz="6000" dirty="0">
                <a:solidFill>
                  <a:schemeClr val="tx1"/>
                </a:solidFill>
                <a:latin typeface="Algerian" panose="04020705040A02060702" pitchFamily="82" charset="0"/>
              </a:rPr>
              <a:t> </a:t>
            </a:r>
            <a:r>
              <a:rPr lang="en-US" sz="6000" dirty="0" err="1">
                <a:solidFill>
                  <a:schemeClr val="tx1"/>
                </a:solidFill>
                <a:latin typeface="Algerian" panose="04020705040A02060702" pitchFamily="82" charset="0"/>
              </a:rPr>
              <a:t>του</a:t>
            </a:r>
            <a:r>
              <a:rPr lang="en-US" sz="6000" dirty="0">
                <a:solidFill>
                  <a:schemeClr val="tx1"/>
                </a:solidFill>
                <a:latin typeface="Algerian" panose="04020705040A02060702" pitchFamily="82" charset="0"/>
              </a:rPr>
              <a:t> </a:t>
            </a:r>
            <a:r>
              <a:rPr lang="en-US" sz="6000" dirty="0" err="1">
                <a:solidFill>
                  <a:schemeClr val="tx1"/>
                </a:solidFill>
                <a:latin typeface="Algerian" panose="04020705040A02060702" pitchFamily="82" charset="0"/>
              </a:rPr>
              <a:t>όνομ</a:t>
            </a:r>
            <a:r>
              <a:rPr lang="en-US" sz="6000" dirty="0">
                <a:solidFill>
                  <a:schemeClr val="tx1"/>
                </a:solidFill>
                <a:latin typeface="Algerian" panose="04020705040A02060702" pitchFamily="82" charset="0"/>
              </a:rPr>
              <a:t>α ήταν Μιχαήλ Μούσκος.</a:t>
            </a:r>
            <a:endParaRPr lang="en-US" sz="1600" dirty="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20" y="142852"/>
            <a:ext cx="1714512" cy="6429420"/>
          </a:xfrm>
        </p:spPr>
        <p:style>
          <a:lnRef idx="1">
            <a:schemeClr val="accent3"/>
          </a:lnRef>
          <a:fillRef idx="2">
            <a:schemeClr val="accent3"/>
          </a:fillRef>
          <a:effectRef idx="1">
            <a:schemeClr val="accent3"/>
          </a:effectRef>
          <a:fontRef idx="minor">
            <a:schemeClr val="dk1"/>
          </a:fontRef>
        </p:style>
        <p:txBody>
          <a:bodyPr>
            <a:normAutofit/>
          </a:bodyPr>
          <a:lstStyle/>
          <a:p>
            <a:r>
              <a:rPr lang="el-GR" sz="2400" b="1" dirty="0"/>
              <a:t>Ο Μακάριος πρώτος πρόεδρος της Κυπριακής </a:t>
            </a:r>
            <a:r>
              <a:rPr lang="el-GR" sz="2400" b="1" dirty="0" err="1"/>
              <a:t>Δημοκρα-τίας</a:t>
            </a:r>
            <a:endParaRPr lang="el-GR" sz="2400" b="1" dirty="0"/>
          </a:p>
        </p:txBody>
      </p:sp>
      <p:sp>
        <p:nvSpPr>
          <p:cNvPr id="3" name="Content Placeholder 2"/>
          <p:cNvSpPr>
            <a:spLocks noGrp="1"/>
          </p:cNvSpPr>
          <p:nvPr>
            <p:ph idx="1"/>
          </p:nvPr>
        </p:nvSpPr>
        <p:spPr>
          <a:xfrm>
            <a:off x="214282" y="142852"/>
            <a:ext cx="3429024" cy="6429420"/>
          </a:xfrm>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pPr>
              <a:buNone/>
            </a:pPr>
            <a:r>
              <a:rPr lang="el-GR" dirty="0"/>
              <a:t>      </a:t>
            </a:r>
          </a:p>
          <a:p>
            <a:pPr>
              <a:buNone/>
            </a:pPr>
            <a:r>
              <a:rPr lang="el-GR" sz="3400" dirty="0"/>
              <a:t>     Ακολούθησε αδέσμευ-τη εξωτερική πολιτική και παρέστη ο ίδιος προσωπικά στην ιδρυτική συνέλευση του κίνηματος των Αδεσμεύτων που έγινε στο Βελιγράδι της Γιουγκοσλαβίας τον Σεπτέμβριο του 1961. Το 1961 επισκέφθηκε επίσημα την Αίγυπτο και τον επόμενο χρόνο επισκέφθηκε τις Ηνωμένες Πολιτείες (όπου είχε συνομιλίες με τον πρόεδρο Τζων Κέννεντυ), τη Δυτική Γερμανία, τις Ινδίες και την Τουρκία. </a:t>
            </a:r>
          </a:p>
        </p:txBody>
      </p:sp>
      <p:pic>
        <p:nvPicPr>
          <p:cNvPr id="4" name="Picture 2" descr="Δεν υπάρχει διαθέσιμη περιγραφή για τη φωτογραφία."/>
          <p:cNvPicPr>
            <a:picLocks noChangeAspect="1" noChangeArrowheads="1"/>
          </p:cNvPicPr>
          <p:nvPr/>
        </p:nvPicPr>
        <p:blipFill>
          <a:blip r:embed="rId2"/>
          <a:srcRect/>
          <a:stretch>
            <a:fillRect/>
          </a:stretch>
        </p:blipFill>
        <p:spPr bwMode="auto">
          <a:xfrm>
            <a:off x="5786446" y="2357430"/>
            <a:ext cx="3286148" cy="2000264"/>
          </a:xfrm>
          <a:prstGeom prst="rect">
            <a:avLst/>
          </a:prstGeom>
          <a:noFill/>
        </p:spPr>
      </p:pic>
      <p:pic>
        <p:nvPicPr>
          <p:cNvPr id="5" name="Picture 8" descr="Κίνημα αδεσμεύτων"/>
          <p:cNvPicPr>
            <a:picLocks noChangeAspect="1" noChangeArrowheads="1"/>
          </p:cNvPicPr>
          <p:nvPr/>
        </p:nvPicPr>
        <p:blipFill>
          <a:blip r:embed="rId3" cstate="print"/>
          <a:srcRect/>
          <a:stretch>
            <a:fillRect/>
          </a:stretch>
        </p:blipFill>
        <p:spPr bwMode="auto">
          <a:xfrm>
            <a:off x="5786446" y="142852"/>
            <a:ext cx="3286148" cy="2143140"/>
          </a:xfrm>
          <a:prstGeom prst="rect">
            <a:avLst/>
          </a:prstGeom>
          <a:noFill/>
        </p:spPr>
      </p:pic>
      <p:pic>
        <p:nvPicPr>
          <p:cNvPr id="6" name="Picture 6" descr="https://www.polignosi.com/pictures/20230906/1694007802-28102.jpg"/>
          <p:cNvPicPr>
            <a:picLocks noChangeAspect="1" noChangeArrowheads="1"/>
          </p:cNvPicPr>
          <p:nvPr/>
        </p:nvPicPr>
        <p:blipFill>
          <a:blip r:embed="rId4"/>
          <a:srcRect/>
          <a:stretch>
            <a:fillRect/>
          </a:stretch>
        </p:blipFill>
        <p:spPr bwMode="auto">
          <a:xfrm>
            <a:off x="5786446" y="4429132"/>
            <a:ext cx="3286148" cy="2175349"/>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28992" cy="2143116"/>
          </a:xfrm>
        </p:spPr>
        <p:style>
          <a:lnRef idx="1">
            <a:schemeClr val="accent3"/>
          </a:lnRef>
          <a:fillRef idx="2">
            <a:schemeClr val="accent3"/>
          </a:fillRef>
          <a:effectRef idx="1">
            <a:schemeClr val="accent3"/>
          </a:effectRef>
          <a:fontRef idx="minor">
            <a:schemeClr val="dk1"/>
          </a:fontRef>
        </p:style>
        <p:txBody>
          <a:bodyPr>
            <a:noAutofit/>
          </a:bodyPr>
          <a:lstStyle/>
          <a:p>
            <a:r>
              <a:rPr lang="el-GR" sz="3200" dirty="0"/>
              <a:t>Τα 13 σημεία του Μακάριου (1963)</a:t>
            </a:r>
          </a:p>
        </p:txBody>
      </p:sp>
      <p:sp>
        <p:nvSpPr>
          <p:cNvPr id="3" name="Content Placeholder 2"/>
          <p:cNvSpPr>
            <a:spLocks noGrp="1"/>
          </p:cNvSpPr>
          <p:nvPr>
            <p:ph idx="1"/>
          </p:nvPr>
        </p:nvSpPr>
        <p:spPr>
          <a:xfrm>
            <a:off x="3714744" y="142852"/>
            <a:ext cx="5214974" cy="6572296"/>
          </a:xfrm>
        </p:spPr>
        <p:style>
          <a:lnRef idx="2">
            <a:schemeClr val="accent3"/>
          </a:lnRef>
          <a:fillRef idx="1">
            <a:schemeClr val="lt1"/>
          </a:fillRef>
          <a:effectRef idx="0">
            <a:schemeClr val="accent3"/>
          </a:effectRef>
          <a:fontRef idx="minor">
            <a:schemeClr val="dk1"/>
          </a:fontRef>
        </p:style>
        <p:txBody>
          <a:bodyPr>
            <a:normAutofit/>
          </a:bodyPr>
          <a:lstStyle/>
          <a:p>
            <a:pPr>
              <a:buNone/>
            </a:pPr>
            <a:r>
              <a:rPr lang="el-GR" sz="2400" dirty="0"/>
              <a:t>	Στις 30 Νοεμβρίου 1963  ο Μακάριος υπέβαλε έγγραφο με τις προτάσεις του για μερική αναθεώρηση του </a:t>
            </a:r>
            <a:r>
              <a:rPr lang="el-GR" sz="2400" i="1" dirty="0"/>
              <a:t>Συντάγματος</a:t>
            </a:r>
            <a:r>
              <a:rPr lang="el-GR" sz="2400" dirty="0"/>
              <a:t>, στον Τουρκοκύπριο αντιπρόεδρο Φαζίλ Κουτσιούκ, με ταυτόχρονη κοινοποίηση στις κυβερνήσεις Ελλάδας, Τουρκίας και Αγγλίας, που ήταν και οι τρεις «εγγυήτριες δυνάμεις» της κυπριακής ανεξαρτησίας, σύμφωνα με τις διατάξεις των συμφωνιών Ζυρίχης και Λονδίνου. Οι αλλαγές στόχευαν στην </a:t>
            </a:r>
            <a:r>
              <a:rPr lang="el-GR" sz="2400" b="1" dirty="0"/>
              <a:t>καλύτερη λειτουργία του κράτους</a:t>
            </a:r>
            <a:r>
              <a:rPr lang="el-GR" sz="2400" dirty="0"/>
              <a:t>, όμως, προκάλεσαν την αντίδραση της Τουρκοκυπριακής πλευράς και ξέσπασαν δικοινοτικές ταραχές.</a:t>
            </a:r>
          </a:p>
        </p:txBody>
      </p:sp>
      <p:pic>
        <p:nvPicPr>
          <p:cNvPr id="5122" name="Picture 2" descr="Τα «13 σημεία» τροποποίησης του Κυπριακού Συντάγματος από τον Μακάριο -  KOSMOSNEA"/>
          <p:cNvPicPr>
            <a:picLocks noChangeAspect="1" noChangeArrowheads="1"/>
          </p:cNvPicPr>
          <p:nvPr/>
        </p:nvPicPr>
        <p:blipFill>
          <a:blip r:embed="rId2"/>
          <a:srcRect/>
          <a:stretch>
            <a:fillRect/>
          </a:stretch>
        </p:blipFill>
        <p:spPr bwMode="auto">
          <a:xfrm>
            <a:off x="0" y="2143116"/>
            <a:ext cx="3428992" cy="2286016"/>
          </a:xfrm>
          <a:prstGeom prst="rect">
            <a:avLst/>
          </a:prstGeom>
          <a:noFill/>
        </p:spPr>
      </p:pic>
      <p:pic>
        <p:nvPicPr>
          <p:cNvPr id="5126" name="Picture 6" descr="https://www.kathimerini.gr/wp-content/uploads/2016/05/history.jpg?v=1598226986"/>
          <p:cNvPicPr>
            <a:picLocks noChangeAspect="1" noChangeArrowheads="1"/>
          </p:cNvPicPr>
          <p:nvPr/>
        </p:nvPicPr>
        <p:blipFill>
          <a:blip r:embed="rId3" cstate="print">
            <a:lum/>
          </a:blip>
          <a:stretch>
            <a:fillRect/>
          </a:stretch>
        </p:blipFill>
        <p:spPr bwMode="auto">
          <a:xfrm>
            <a:off x="0" y="4429132"/>
            <a:ext cx="3428992" cy="2428868"/>
          </a:xfrm>
          <a:prstGeom prst="rect">
            <a:avLst/>
          </a:prstGeom>
          <a:noFill/>
          <a:scene3d>
            <a:camera prst="orthographicFront">
              <a:rot lat="0" lon="0" rev="0"/>
            </a:camera>
            <a:lightRig rig="threePt" dir="t"/>
          </a:scene3d>
          <a:sp3d/>
        </p:spPr>
      </p:pic>
      <p:sp>
        <p:nvSpPr>
          <p:cNvPr id="6" name="Rectangle 5">
            <a:extLst>
              <a:ext uri="{FF2B5EF4-FFF2-40B4-BE49-F238E27FC236}">
                <a16:creationId xmlns:a16="http://schemas.microsoft.com/office/drawing/2014/main" id="{4F96EE13-2C4D-4262-812E-DDE5FC35F0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429"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496"/>
            <a:ext cx="3428992" cy="114300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sz="2400" dirty="0"/>
              <a:t>ΑΠΟΠΕΙΡΕΣ ΔΟΛΟΦΟΝΙΑΣ ΚΑΤΑ ΤΟΥ ΜΑΚΑΡΙΟΥ</a:t>
            </a:r>
          </a:p>
        </p:txBody>
      </p:sp>
      <p:sp>
        <p:nvSpPr>
          <p:cNvPr id="3" name="Content Placeholder 2"/>
          <p:cNvSpPr>
            <a:spLocks noGrp="1"/>
          </p:cNvSpPr>
          <p:nvPr>
            <p:ph idx="1"/>
          </p:nvPr>
        </p:nvSpPr>
        <p:spPr>
          <a:xfrm>
            <a:off x="3428992" y="2786058"/>
            <a:ext cx="5643602" cy="4071942"/>
          </a:xfrm>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el-GR" sz="2400" dirty="0"/>
              <a:t>      </a:t>
            </a:r>
          </a:p>
          <a:p>
            <a:pPr>
              <a:buNone/>
            </a:pPr>
            <a:r>
              <a:rPr lang="el-GR" sz="2400" dirty="0"/>
              <a:t>     Συνεργάτες της Χούντας των Αθηνών οργανώνουν τρεις απόπειρες δολοφονίας κατά του Μακαρίου: το 1970, το 1973 και το 1974. Όλες είχαν ως στόχο τον παραμερισμό από την εξουσία του </a:t>
            </a:r>
            <a:r>
              <a:rPr lang="el-GR" sz="2400" b="1" dirty="0"/>
              <a:t>δημοκρατικά εκλεγμένου προέδρου </a:t>
            </a:r>
            <a:r>
              <a:rPr lang="el-GR" sz="2400" dirty="0"/>
              <a:t>προκειμένου να εφαρμόσουν τα σχέδια τους στο Κυπριακό ζήτημα.</a:t>
            </a:r>
          </a:p>
        </p:txBody>
      </p:sp>
      <p:sp>
        <p:nvSpPr>
          <p:cNvPr id="6146" name="AutoShape 2" descr="Η δολοφονική απόπειρα εναντίον του Μακαρίου το 1970 | Philenew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152" name="Picture 8" descr="ΕΙΚΟΝΕΣ / 7 Οκτωβρίου 1973: Η δεύτερη απόπειρα δολοφονίας του Μακαρίου –  Πώς κατάφερε να γλιτώσει και τα πρωτοσέλιδα των εφημερίδων - OmegaLive"/>
          <p:cNvPicPr>
            <a:picLocks noChangeAspect="1" noChangeArrowheads="1"/>
          </p:cNvPicPr>
          <p:nvPr/>
        </p:nvPicPr>
        <p:blipFill>
          <a:blip r:embed="rId2" cstate="print"/>
          <a:srcRect/>
          <a:stretch>
            <a:fillRect/>
          </a:stretch>
        </p:blipFill>
        <p:spPr bwMode="auto">
          <a:xfrm>
            <a:off x="0" y="4000504"/>
            <a:ext cx="3428992" cy="1428760"/>
          </a:xfrm>
          <a:prstGeom prst="rect">
            <a:avLst/>
          </a:prstGeom>
          <a:noFill/>
        </p:spPr>
      </p:pic>
      <p:pic>
        <p:nvPicPr>
          <p:cNvPr id="4" name="Picture 2" descr="Phivos Nicolaides: Απόπειρα εναντίον του Μακαρίου 1970"/>
          <p:cNvPicPr>
            <a:picLocks noChangeAspect="1" noChangeArrowheads="1"/>
          </p:cNvPicPr>
          <p:nvPr/>
        </p:nvPicPr>
        <p:blipFill>
          <a:blip r:embed="rId3"/>
          <a:srcRect/>
          <a:stretch>
            <a:fillRect/>
          </a:stretch>
        </p:blipFill>
        <p:spPr bwMode="auto">
          <a:xfrm>
            <a:off x="0" y="0"/>
            <a:ext cx="3428960" cy="2786058"/>
          </a:xfrm>
          <a:prstGeom prst="rect">
            <a:avLst/>
          </a:prstGeom>
          <a:noFill/>
        </p:spPr>
      </p:pic>
      <p:sp>
        <p:nvSpPr>
          <p:cNvPr id="9" name="Rectangle 8">
            <a:extLst>
              <a:ext uri="{FF2B5EF4-FFF2-40B4-BE49-F238E27FC236}">
                <a16:creationId xmlns:a16="http://schemas.microsoft.com/office/drawing/2014/main" id="{CD84038B-4A56-439B-A184-79B2D45066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0" name="Rectangle 9">
            <a:extLst>
              <a:ext uri="{FF2B5EF4-FFF2-40B4-BE49-F238E27FC236}">
                <a16:creationId xmlns:a16="http://schemas.microsoft.com/office/drawing/2014/main" id="{4F96EE13-2C4D-4262-812E-DDE5FC35F0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429"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6" name="AutoShape 6" descr="Απόπειρα δολοφονίας του Μακαρίου | Η ΚΑΘΗΜΕΡΙΝ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 name="AutoShape 8" descr="Απόπειρα δολοφονίας του Μακαρίου | Η ΚΑΘΗΜΕΡΙΝ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54" name="AutoShape 10" descr="Ο Μακάριος επιθεωρεί το ελικόπτερο μέσα στο οποίο βρισκόταν όταν έγινε η δολοφονική απόπειρα εναντίον του - 8 Μάρτη 197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56" name="AutoShape 12" descr="Ο Μακάριος επιθεωρεί το ελικόπτερο μέσα στο οποίο βρισκόταν όταν έγινε η δολοφονική απόπειρα εναντίον του - 8 Μάρτη 197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58" name="AutoShape 14" descr="Ο Μακάριος επιθεωρεί το ελικόπτερο μέσα στο οποίο βρισκόταν όταν έγινε η δολοφονική απόπειρα εναντίον του - 8 Μάρτη 197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160" name="Picture 16" descr="https://blogger.googleusercontent.com/img/b/R29vZ2xl/AVvXsEiRNbv6tgb_p2rSQXPLvKpkOJ6mJfc-be052g5Jb1Vh1N-udfNstC3dx_NWL8bUsOa7b6_xr9BTRbVtXvfM0gF_R9BEfZwh8BhFGT5lZOWMt6zwI7YRh8gNgbCdi9LA8khAQDRwVZtFJJs/s1600/Image+15-5-17+at+1.46+%25CE%25BC.%25CE%25BC..jpg"/>
          <p:cNvPicPr>
            <a:picLocks noChangeAspect="1" noChangeArrowheads="1"/>
          </p:cNvPicPr>
          <p:nvPr/>
        </p:nvPicPr>
        <p:blipFill>
          <a:blip r:embed="rId4"/>
          <a:srcRect/>
          <a:stretch>
            <a:fillRect/>
          </a:stretch>
        </p:blipFill>
        <p:spPr bwMode="auto">
          <a:xfrm>
            <a:off x="3500430" y="0"/>
            <a:ext cx="5643570" cy="2786058"/>
          </a:xfrm>
          <a:prstGeom prst="rect">
            <a:avLst/>
          </a:prstGeom>
          <a:noFill/>
        </p:spPr>
      </p:pic>
      <p:pic>
        <p:nvPicPr>
          <p:cNvPr id="18" name="Picture 6" descr="https://www.philenews.com/wp-content/uploads/2023/06/%CE%BC%CE%B1%CE%BA%CE%B1%CF%81%CE%B9%CE%BF%CF%82-%CF%80%CE%B1%CF%80%CE%B1%CE%B4%CE%BF%CF%80%CE%BF%CF%85%CE%BB%CE%BF%CF%83-%CF%80%CE%B1%CF%84%CE%B1%CE%BA%CE%BF%CF%83.jpg"/>
          <p:cNvPicPr>
            <a:picLocks noChangeAspect="1" noChangeArrowheads="1"/>
          </p:cNvPicPr>
          <p:nvPr/>
        </p:nvPicPr>
        <p:blipFill>
          <a:blip r:embed="rId5"/>
          <a:srcRect/>
          <a:stretch>
            <a:fillRect/>
          </a:stretch>
        </p:blipFill>
        <p:spPr bwMode="auto">
          <a:xfrm>
            <a:off x="0" y="5429264"/>
            <a:ext cx="3428992" cy="1428736"/>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500430" cy="2000240"/>
          </a:xfrm>
        </p:spPr>
        <p:style>
          <a:lnRef idx="2">
            <a:schemeClr val="dk1"/>
          </a:lnRef>
          <a:fillRef idx="1">
            <a:schemeClr val="lt1"/>
          </a:fillRef>
          <a:effectRef idx="0">
            <a:schemeClr val="dk1"/>
          </a:effectRef>
          <a:fontRef idx="minor">
            <a:schemeClr val="dk1"/>
          </a:fontRef>
        </p:style>
        <p:txBody>
          <a:bodyPr>
            <a:normAutofit/>
          </a:bodyPr>
          <a:lstStyle/>
          <a:p>
            <a:r>
              <a:rPr lang="el-GR" sz="3200" b="1" dirty="0"/>
              <a:t>ΠΡΑΞΙΚΟΠΗΜΑ 15</a:t>
            </a:r>
            <a:r>
              <a:rPr lang="el-GR" sz="3200" b="1" baseline="30000" dirty="0"/>
              <a:t>ης</a:t>
            </a:r>
            <a:r>
              <a:rPr lang="el-GR" sz="3200" b="1" dirty="0"/>
              <a:t> ΙΟΥΛΙΟΥ 1974</a:t>
            </a:r>
          </a:p>
        </p:txBody>
      </p:sp>
      <p:sp>
        <p:nvSpPr>
          <p:cNvPr id="3" name="Content Placeholder 2"/>
          <p:cNvSpPr>
            <a:spLocks noGrp="1"/>
          </p:cNvSpPr>
          <p:nvPr>
            <p:ph idx="1"/>
          </p:nvPr>
        </p:nvSpPr>
        <p:spPr>
          <a:xfrm>
            <a:off x="3500430" y="0"/>
            <a:ext cx="5643570" cy="4572008"/>
          </a:xfrm>
        </p:spPr>
        <p:style>
          <a:lnRef idx="1">
            <a:schemeClr val="dk1"/>
          </a:lnRef>
          <a:fillRef idx="2">
            <a:schemeClr val="dk1"/>
          </a:fillRef>
          <a:effectRef idx="1">
            <a:schemeClr val="dk1"/>
          </a:effectRef>
          <a:fontRef idx="minor">
            <a:schemeClr val="dk1"/>
          </a:fontRef>
        </p:style>
        <p:txBody>
          <a:bodyPr>
            <a:normAutofit fontScale="85000" lnSpcReduction="10000"/>
          </a:bodyPr>
          <a:lstStyle/>
          <a:p>
            <a:pPr>
              <a:buNone/>
            </a:pPr>
            <a:r>
              <a:rPr lang="el-GR" sz="3600" dirty="0"/>
              <a:t>    </a:t>
            </a:r>
            <a:r>
              <a:rPr lang="el-GR" sz="3100" dirty="0"/>
              <a:t>Στις 15 Ιουλίου 1974 με εντολή της Χούντας γίνεται πραξικόπημα στη Λευκωσία με στόχο την ανατροπή και τη δολοφονία του Μακάριου. Οι πραξικοπηματίες με τη δύναμη των όπλων καταφέρνουν να πάρουν την εξουσία. Όμως ο Μακάριος φυγαδεύεται στην Πάφο και  από εκεί στο Λονδίνο. Η τρίτη αυτή προσπάθεια εξόντωσης του Μακαρίου καταφέρνει να τον απομακρύνει από την εξουσία. </a:t>
            </a:r>
          </a:p>
        </p:txBody>
      </p:sp>
      <p:pic>
        <p:nvPicPr>
          <p:cNvPr id="4098" name="Picture 2" descr="Morning sirens mark 1974 coup in Cyprus, KNEWS"/>
          <p:cNvPicPr>
            <a:picLocks noChangeAspect="1" noChangeArrowheads="1"/>
          </p:cNvPicPr>
          <p:nvPr/>
        </p:nvPicPr>
        <p:blipFill>
          <a:blip r:embed="rId2"/>
          <a:srcRect/>
          <a:stretch>
            <a:fillRect/>
          </a:stretch>
        </p:blipFill>
        <p:spPr bwMode="auto">
          <a:xfrm>
            <a:off x="0" y="2000240"/>
            <a:ext cx="3500430" cy="2643206"/>
          </a:xfrm>
          <a:prstGeom prst="rect">
            <a:avLst/>
          </a:prstGeom>
          <a:noFill/>
        </p:spPr>
      </p:pic>
      <p:sp>
        <p:nvSpPr>
          <p:cNvPr id="4100" name="AutoShape 4" descr="15 Ιουλίου 1974: 50 χρόνια από την μεγαλύτερη προδοσία σε βάρος της Κύπρου  (ΦΩΤΟ) - CyprusVoic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2" name="AutoShape 6" descr="https://cyprusvoice.cy/wp-content/uploads/2024/07/Praxikopima-15-iouliou-1974-cyprusvoice.cy_.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4" name="AutoShape 8" descr="https://cyprusvoice.cy/wp-content/uploads/2024/07/Praxikopima-15-iouliou-1974-cyprusvoice.cy_.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106" name="Picture 10" descr="15η Ιουλίου 1974: ένα κενό στο Χρόνο, μία πληγή στη Μνήμη"/>
          <p:cNvPicPr>
            <a:picLocks noChangeAspect="1" noChangeArrowheads="1"/>
          </p:cNvPicPr>
          <p:nvPr/>
        </p:nvPicPr>
        <p:blipFill>
          <a:blip r:embed="rId3"/>
          <a:srcRect/>
          <a:stretch>
            <a:fillRect/>
          </a:stretch>
        </p:blipFill>
        <p:spPr bwMode="auto">
          <a:xfrm>
            <a:off x="0" y="4643446"/>
            <a:ext cx="4714876" cy="2214554"/>
          </a:xfrm>
          <a:prstGeom prst="rect">
            <a:avLst/>
          </a:prstGeom>
          <a:noFill/>
        </p:spPr>
      </p:pic>
      <p:pic>
        <p:nvPicPr>
          <p:cNvPr id="4108" name="Picture 12" descr="15 Ιουλίου 1974: Σαράνταεπτά χρόνια από το προδοτικό πραξικόπημα | Ant1 Live"/>
          <p:cNvPicPr>
            <a:picLocks noChangeAspect="1" noChangeArrowheads="1"/>
          </p:cNvPicPr>
          <p:nvPr/>
        </p:nvPicPr>
        <p:blipFill>
          <a:blip r:embed="rId4"/>
          <a:srcRect/>
          <a:stretch>
            <a:fillRect/>
          </a:stretch>
        </p:blipFill>
        <p:spPr bwMode="auto">
          <a:xfrm>
            <a:off x="4714876" y="4643422"/>
            <a:ext cx="4429124" cy="2214578"/>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7686" y="0"/>
            <a:ext cx="4786314" cy="1500174"/>
          </a:xfrm>
        </p:spPr>
        <p:style>
          <a:lnRef idx="1">
            <a:schemeClr val="accent3"/>
          </a:lnRef>
          <a:fillRef idx="2">
            <a:schemeClr val="accent3"/>
          </a:fillRef>
          <a:effectRef idx="1">
            <a:schemeClr val="accent3"/>
          </a:effectRef>
          <a:fontRef idx="minor">
            <a:schemeClr val="dk1"/>
          </a:fontRef>
        </p:style>
        <p:txBody>
          <a:bodyPr>
            <a:normAutofit/>
          </a:bodyPr>
          <a:lstStyle/>
          <a:p>
            <a:r>
              <a:rPr lang="el-GR" sz="3200" b="1" dirty="0"/>
              <a:t>Ο Μακάριος στο εξωτερικό</a:t>
            </a:r>
          </a:p>
        </p:txBody>
      </p:sp>
      <p:sp>
        <p:nvSpPr>
          <p:cNvPr id="3" name="Content Placeholder 2"/>
          <p:cNvSpPr>
            <a:spLocks noGrp="1"/>
          </p:cNvSpPr>
          <p:nvPr>
            <p:ph idx="1"/>
          </p:nvPr>
        </p:nvSpPr>
        <p:spPr>
          <a:xfrm>
            <a:off x="0" y="1571612"/>
            <a:ext cx="5072066" cy="5072098"/>
          </a:xfrm>
        </p:spPr>
        <p:style>
          <a:lnRef idx="2">
            <a:schemeClr val="accent3"/>
          </a:lnRef>
          <a:fillRef idx="1">
            <a:schemeClr val="lt1"/>
          </a:fillRef>
          <a:effectRef idx="0">
            <a:schemeClr val="accent3"/>
          </a:effectRef>
          <a:fontRef idx="minor">
            <a:schemeClr val="dk1"/>
          </a:fontRef>
        </p:style>
        <p:txBody>
          <a:bodyPr>
            <a:normAutofit fontScale="77500" lnSpcReduction="20000"/>
          </a:bodyPr>
          <a:lstStyle/>
          <a:p>
            <a:pPr>
              <a:buNone/>
            </a:pPr>
            <a:r>
              <a:rPr lang="el-GR" dirty="0"/>
              <a:t>     Τις επόμενες μέρες ο Μακάριος κατέβαλε κάθε δυνατή προσπάθεια, ώστε να ανατρέψει την ήδη διαμορφωμένη κατάσταση. Στις 16 Ιουλίου συναντήθηκε με τον πρωθυπουργό της Βρετανίας Χάρολντ Ουίλσον, ενώ στις 19 Ιουλίου, στο πλαίσιο του Συμβουλίου Ασφαλείας του ΟΗΕ, κατήγγειλε τη Χούντα των Αθηνών για το πραξικόπημα και ζητούσε την υποστήριξη των Ηνωμένων Εθνών. Λίγο αργότερα θα μάθαινε για την τουρκική εισβολή στην Κύπρο. </a:t>
            </a:r>
          </a:p>
        </p:txBody>
      </p:sp>
      <p:pic>
        <p:nvPicPr>
          <p:cNvPr id="3074" name="Picture 2" descr="https://www.offlinepost.gr/wp-content/uploads/2021/07/3oizpxcuvi.jpg"/>
          <p:cNvPicPr>
            <a:picLocks noChangeAspect="1" noChangeArrowheads="1"/>
          </p:cNvPicPr>
          <p:nvPr/>
        </p:nvPicPr>
        <p:blipFill>
          <a:blip r:embed="rId2"/>
          <a:srcRect/>
          <a:stretch>
            <a:fillRect/>
          </a:stretch>
        </p:blipFill>
        <p:spPr bwMode="auto">
          <a:xfrm>
            <a:off x="5143504" y="3929066"/>
            <a:ext cx="4000496" cy="2643206"/>
          </a:xfrm>
          <a:prstGeom prst="rect">
            <a:avLst/>
          </a:prstGeom>
          <a:noFill/>
        </p:spPr>
      </p:pic>
      <p:pic>
        <p:nvPicPr>
          <p:cNvPr id="3076" name="Picture 4" descr="Ο Αρχιεπίσκοπος Μακάριος και ο Βρετανός πρωθυπουργός Χ. Γουίλσον"/>
          <p:cNvPicPr>
            <a:picLocks noChangeAspect="1" noChangeArrowheads="1"/>
          </p:cNvPicPr>
          <p:nvPr/>
        </p:nvPicPr>
        <p:blipFill>
          <a:blip r:embed="rId3"/>
          <a:srcRect/>
          <a:stretch>
            <a:fillRect/>
          </a:stretch>
        </p:blipFill>
        <p:spPr bwMode="auto">
          <a:xfrm>
            <a:off x="5143504" y="1571612"/>
            <a:ext cx="4000496" cy="2286016"/>
          </a:xfrm>
          <a:prstGeom prst="rect">
            <a:avLst/>
          </a:prstGeom>
          <a:noFill/>
        </p:spPr>
      </p:pic>
      <p:sp>
        <p:nvSpPr>
          <p:cNvPr id="4098" name="AutoShape 2" descr="Το παρασκήνιο της 17ης Ιουλίου 1974 με Μακάριο και Ετζεβίτ στο Λονδίνο -  Speak New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0" name="AutoShape 4" descr="Το παρασκήνιο της 17ης Ιουλίου 1974 με Μακάριο και Ετζεβίτ στο Λονδίνο -  Speak New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2" name="AutoShape 6" descr="Το παρασκήνιο της 17ης Ιουλίου 1974 με Μακάριο και Ετζεβίτ στο Λονδίνο -  Speak New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4" name="AutoShape 8" descr="https://speaknews.gr/wp-content/uploads/2024/07/IMG_5170-696x35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6" name="AutoShape 10" descr="Ο μύθος για μια ομιλία του Μακάριου | Ανιχνεύσει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8" name="AutoShape 12" descr="https://www.anixneuseis.gr/wp-content/uploads/2024/04/makarios_AP-scaled-1-1024x722-1-696x49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110" name="Picture 14" descr="https://hellasjournal.com/wp-content/uploads/2014/07/MAKARIOS-FORD-KISSINGER01-20JULY2014-730x527.jpg"/>
          <p:cNvPicPr>
            <a:picLocks noChangeAspect="1" noChangeArrowheads="1"/>
          </p:cNvPicPr>
          <p:nvPr/>
        </p:nvPicPr>
        <p:blipFill>
          <a:blip r:embed="rId4"/>
          <a:srcRect/>
          <a:stretch>
            <a:fillRect/>
          </a:stretch>
        </p:blipFill>
        <p:spPr bwMode="auto">
          <a:xfrm>
            <a:off x="0" y="0"/>
            <a:ext cx="4357654" cy="1571612"/>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2000240"/>
          </a:xfrm>
        </p:spPr>
        <p:style>
          <a:lnRef idx="1">
            <a:schemeClr val="dk1"/>
          </a:lnRef>
          <a:fillRef idx="2">
            <a:schemeClr val="dk1"/>
          </a:fillRef>
          <a:effectRef idx="1">
            <a:schemeClr val="dk1"/>
          </a:effectRef>
          <a:fontRef idx="minor">
            <a:schemeClr val="dk1"/>
          </a:fontRef>
        </p:style>
        <p:txBody>
          <a:bodyPr>
            <a:normAutofit/>
          </a:bodyPr>
          <a:lstStyle/>
          <a:p>
            <a:r>
              <a:rPr lang="el-GR" b="1" dirty="0"/>
              <a:t>Η τουρκική εισβολή</a:t>
            </a:r>
          </a:p>
        </p:txBody>
      </p:sp>
      <p:sp>
        <p:nvSpPr>
          <p:cNvPr id="3" name="Content Placeholder 2"/>
          <p:cNvSpPr>
            <a:spLocks noGrp="1"/>
          </p:cNvSpPr>
          <p:nvPr>
            <p:ph idx="1"/>
          </p:nvPr>
        </p:nvSpPr>
        <p:spPr>
          <a:xfrm>
            <a:off x="0" y="2000240"/>
            <a:ext cx="4572000" cy="485776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buNone/>
            </a:pPr>
            <a:r>
              <a:rPr lang="el-GR" dirty="0"/>
              <a:t>     </a:t>
            </a:r>
          </a:p>
          <a:p>
            <a:pPr>
              <a:buNone/>
            </a:pPr>
            <a:r>
              <a:rPr lang="el-GR" dirty="0"/>
              <a:t>    Πράγματι, με το πρόσχημα της αποκατάστασης της τάξης στην Κύπρο και της ύπαρξης φόβων για τη μοίρα του τουρκικού πληθυσμού του νησιού, η Τουρκία έθεσε σε εφαρμογή το σχέδιο «Αττίλας». Στις 20 Ιουλίου οι τουρκικές δυνάμεις αποβιβάζονται στο Πεντεμίλι και εισβάλλουν στην Κύπρο, βρίσκοντας τον πληθυσμό του νησιού διχασμένο στον απόηχο του πραξικοπήματος.</a:t>
            </a:r>
          </a:p>
          <a:p>
            <a:endParaRPr lang="el-GR" dirty="0"/>
          </a:p>
        </p:txBody>
      </p:sp>
      <p:pic>
        <p:nvPicPr>
          <p:cNvPr id="31748" name="Picture 4" descr="Κύπρος: Η Τουρκία φτιάχνει στα κατεχόμενα στρατιωτικό αεροδρόμιο, ναύσταθμο και ραντάρ"/>
          <p:cNvPicPr>
            <a:picLocks noChangeAspect="1" noChangeArrowheads="1"/>
          </p:cNvPicPr>
          <p:nvPr/>
        </p:nvPicPr>
        <p:blipFill>
          <a:blip r:embed="rId2"/>
          <a:srcRect/>
          <a:stretch>
            <a:fillRect/>
          </a:stretch>
        </p:blipFill>
        <p:spPr bwMode="auto">
          <a:xfrm>
            <a:off x="0" y="0"/>
            <a:ext cx="4572000" cy="2000240"/>
          </a:xfrm>
          <a:prstGeom prst="rect">
            <a:avLst/>
          </a:prstGeom>
          <a:noFill/>
        </p:spPr>
      </p:pic>
      <p:pic>
        <p:nvPicPr>
          <p:cNvPr id="31750" name="Picture 6" descr="https://indicator.gr/wordpress/wp-content/uploads/2023/08/varosia-kipros-600x338-1.jpg"/>
          <p:cNvPicPr>
            <a:picLocks noChangeAspect="1" noChangeArrowheads="1"/>
          </p:cNvPicPr>
          <p:nvPr/>
        </p:nvPicPr>
        <p:blipFill>
          <a:blip r:embed="rId3"/>
          <a:srcRect/>
          <a:stretch>
            <a:fillRect/>
          </a:stretch>
        </p:blipFill>
        <p:spPr bwMode="auto">
          <a:xfrm>
            <a:off x="4572000" y="4143380"/>
            <a:ext cx="4572000" cy="2714620"/>
          </a:xfrm>
          <a:prstGeom prst="rect">
            <a:avLst/>
          </a:prstGeom>
          <a:noFill/>
        </p:spPr>
      </p:pic>
      <p:pic>
        <p:nvPicPr>
          <p:cNvPr id="31754" name="Picture 10" descr="ΔΕΝ ΞΕΧΝΩ»: 49 Χρόνια από την Τουρκική εισβολή στην Κύπρο (ΒΙΝΤΕΟ/ΦΩΤΟ) -  Ορθοδοξία News Agency"/>
          <p:cNvPicPr>
            <a:picLocks noChangeAspect="1" noChangeArrowheads="1"/>
          </p:cNvPicPr>
          <p:nvPr/>
        </p:nvPicPr>
        <p:blipFill>
          <a:blip r:embed="rId4"/>
          <a:srcRect/>
          <a:stretch>
            <a:fillRect/>
          </a:stretch>
        </p:blipFill>
        <p:spPr bwMode="auto">
          <a:xfrm>
            <a:off x="4572000" y="2000240"/>
            <a:ext cx="4572000" cy="2214578"/>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5992"/>
            <a:ext cx="9144000" cy="642942"/>
          </a:xfrm>
        </p:spPr>
        <p:style>
          <a:lnRef idx="1">
            <a:schemeClr val="accent3"/>
          </a:lnRef>
          <a:fillRef idx="2">
            <a:schemeClr val="accent3"/>
          </a:fillRef>
          <a:effectRef idx="1">
            <a:schemeClr val="accent3"/>
          </a:effectRef>
          <a:fontRef idx="minor">
            <a:schemeClr val="dk1"/>
          </a:fontRef>
        </p:style>
        <p:txBody>
          <a:bodyPr>
            <a:noAutofit/>
          </a:bodyPr>
          <a:lstStyle/>
          <a:p>
            <a:r>
              <a:rPr lang="el-GR" sz="3200" dirty="0"/>
              <a:t> 7</a:t>
            </a:r>
            <a:r>
              <a:rPr lang="el-GR" sz="3200" baseline="30000" dirty="0"/>
              <a:t>η</a:t>
            </a:r>
            <a:r>
              <a:rPr lang="el-GR" sz="3200" dirty="0"/>
              <a:t> Δεκεμβρίου 1974: επιστροφή στην Κύπρο </a:t>
            </a:r>
          </a:p>
        </p:txBody>
      </p:sp>
      <p:sp>
        <p:nvSpPr>
          <p:cNvPr id="3" name="Content Placeholder 2"/>
          <p:cNvSpPr>
            <a:spLocks noGrp="1"/>
          </p:cNvSpPr>
          <p:nvPr>
            <p:ph idx="1"/>
          </p:nvPr>
        </p:nvSpPr>
        <p:spPr>
          <a:xfrm>
            <a:off x="0" y="3000372"/>
            <a:ext cx="9144000" cy="3071834"/>
          </a:xfrm>
        </p:spPr>
        <p:style>
          <a:lnRef idx="2">
            <a:schemeClr val="accent3"/>
          </a:lnRef>
          <a:fillRef idx="1">
            <a:schemeClr val="lt1"/>
          </a:fillRef>
          <a:effectRef idx="0">
            <a:schemeClr val="accent3"/>
          </a:effectRef>
          <a:fontRef idx="minor">
            <a:schemeClr val="dk1"/>
          </a:fontRef>
        </p:style>
        <p:txBody>
          <a:bodyPr>
            <a:normAutofit fontScale="25000" lnSpcReduction="20000"/>
          </a:bodyPr>
          <a:lstStyle/>
          <a:p>
            <a:pPr>
              <a:buNone/>
            </a:pPr>
            <a:r>
              <a:rPr lang="el-GR" dirty="0"/>
              <a:t>	</a:t>
            </a:r>
            <a:r>
              <a:rPr lang="el-GR" sz="9600" dirty="0"/>
              <a:t>Στη Λευκωσία, 4,5 μήνες μετά το πραξικόπημα της 15</a:t>
            </a:r>
            <a:r>
              <a:rPr lang="el-GR" sz="9600" baseline="30000" dirty="0"/>
              <a:t>ης</a:t>
            </a:r>
            <a:r>
              <a:rPr lang="el-GR" sz="9600" dirty="0"/>
              <a:t> Ιουλίου προσγειώνεται ένα  ελικόπτερο  των  Ηνωμένων Εθνών από το οποίο κατεβαίνει ο Αρχιεπίσκοπος  Μακάριος. Χιλιάδες  κόσμου συρρέουν  προς την Αρχιεπισκοπή, από κάθε γωνιά της Κύπρου για να τον υποδεχτούν και να γιορτάσουν την επάνοδο της Δημοκρατίας.  Τα δημοσιεύματα της εποχής κάνουν λόγο για 250.000 κόσμο και εορταστικό κλίμα. Στην ομιλία που έδωσε ο Εθνάρχης της Κύπρου από το μπαλκόνι της Αρχιεπισκοπής υποσχόταν αποκατάσταση της Δημοκρατίας, παράδοση του παράνομου οπλισμού καθώς και απελευθέρωση.</a:t>
            </a:r>
          </a:p>
          <a:p>
            <a:pPr>
              <a:buNone/>
            </a:pPr>
            <a:endParaRPr lang="el-GR" sz="9600" dirty="0"/>
          </a:p>
          <a:p>
            <a:pPr>
              <a:buNone/>
            </a:pPr>
            <a:endParaRPr lang="el-GR" sz="9600" dirty="0"/>
          </a:p>
        </p:txBody>
      </p:sp>
      <p:pic>
        <p:nvPicPr>
          <p:cNvPr id="25602" name="Picture 2" descr="https://churchofcyprus.org.cy/wp-content/uploads/2020/12/65a557993bf0bb6f7667410f1930860b_XL.jpg"/>
          <p:cNvPicPr>
            <a:picLocks noChangeAspect="1" noChangeArrowheads="1"/>
          </p:cNvPicPr>
          <p:nvPr/>
        </p:nvPicPr>
        <p:blipFill>
          <a:blip r:embed="rId2"/>
          <a:srcRect/>
          <a:stretch>
            <a:fillRect/>
          </a:stretch>
        </p:blipFill>
        <p:spPr bwMode="auto">
          <a:xfrm>
            <a:off x="4643438" y="0"/>
            <a:ext cx="4500562" cy="2143116"/>
          </a:xfrm>
          <a:prstGeom prst="rect">
            <a:avLst/>
          </a:prstGeom>
          <a:noFill/>
        </p:spPr>
      </p:pic>
      <p:pic>
        <p:nvPicPr>
          <p:cNvPr id="2050" name="Picture 2" descr="https://blogger.googleusercontent.com/img/b/R29vZ2xl/AVvXsEgsxD84RtFwTteD_aM3hE0Ws0eJ_blAJTcshxjZpkgWKQDXQ0-95gLvlnC0rrXyhoDI4HB-VRRe3drRbg_5izPciTEK_hJA46GztV4s0WUq0S6qABivZ_tPPZwLMN-OU6VO2_GHJbooTZCi/s1600/img244.jpg"/>
          <p:cNvPicPr>
            <a:picLocks noChangeAspect="1" noChangeArrowheads="1"/>
          </p:cNvPicPr>
          <p:nvPr/>
        </p:nvPicPr>
        <p:blipFill>
          <a:blip r:embed="rId3" cstate="print"/>
          <a:srcRect/>
          <a:stretch>
            <a:fillRect/>
          </a:stretch>
        </p:blipFill>
        <p:spPr bwMode="auto">
          <a:xfrm>
            <a:off x="0" y="0"/>
            <a:ext cx="4643438" cy="2214554"/>
          </a:xfrm>
          <a:prstGeom prst="rect">
            <a:avLst/>
          </a:prstGeom>
          <a:noFill/>
        </p:spPr>
      </p:pic>
      <p:sp>
        <p:nvSpPr>
          <p:cNvPr id="9" name="Rectangle 8"/>
          <p:cNvSpPr/>
          <p:nvPr/>
        </p:nvSpPr>
        <p:spPr>
          <a:xfrm>
            <a:off x="0" y="6143644"/>
            <a:ext cx="9144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l-GR" dirty="0"/>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85794"/>
            <a:ext cx="4572000" cy="6072206"/>
          </a:xfrm>
        </p:spPr>
        <p:style>
          <a:lnRef idx="2">
            <a:schemeClr val="accent4"/>
          </a:lnRef>
          <a:fillRef idx="1">
            <a:schemeClr val="lt1"/>
          </a:fillRef>
          <a:effectRef idx="0">
            <a:schemeClr val="accent4"/>
          </a:effectRef>
          <a:fontRef idx="minor">
            <a:schemeClr val="dk1"/>
          </a:fontRef>
        </p:style>
        <p:txBody>
          <a:bodyPr>
            <a:noAutofit/>
          </a:bodyPr>
          <a:lstStyle/>
          <a:p>
            <a:pPr>
              <a:buNone/>
            </a:pPr>
            <a:r>
              <a:rPr lang="el-GR" sz="2400" dirty="0"/>
              <a:t>      Ο Αρχιεπίσκοπος Μακάριος πέθανε από έμφραγμα του μυοκαρδίου στις 3 Αυγούστου 1977 έχοντας αφήσει ανεξίτηλη τη σφραγίδα του στην Κύπρο. Η σορός του εκτέθηκε σε λαϊκό προσκύνημα και χιλιάδες λαού έσπευσαν να τον αποχαιρετή-σουν με δάκρυα στα μάτια. Η ταφή έγινε στο Θρονί της Παναγιάς στην περιοχή της Ιεράς Μονής Κύκκου και σε σημείο, το οποίο επέλεξε ο ίδιος ο Αρχιεπίσκοπος Μακάριος, ώστε να αγναντεύει ολόκληρη την Κύπρο. </a:t>
            </a:r>
          </a:p>
        </p:txBody>
      </p:sp>
      <p:pic>
        <p:nvPicPr>
          <p:cNvPr id="24580" name="Picture 4" descr="https://www.polignosi.com/pictures/20190721/1563715542-31655.jpg"/>
          <p:cNvPicPr>
            <a:picLocks noChangeAspect="1" noChangeArrowheads="1"/>
          </p:cNvPicPr>
          <p:nvPr/>
        </p:nvPicPr>
        <p:blipFill>
          <a:blip r:embed="rId2" cstate="print"/>
          <a:srcRect/>
          <a:stretch>
            <a:fillRect/>
          </a:stretch>
        </p:blipFill>
        <p:spPr bwMode="auto">
          <a:xfrm>
            <a:off x="4643438" y="785794"/>
            <a:ext cx="4500562" cy="1928826"/>
          </a:xfrm>
          <a:prstGeom prst="rect">
            <a:avLst/>
          </a:prstGeom>
          <a:noFill/>
        </p:spPr>
      </p:pic>
      <p:pic>
        <p:nvPicPr>
          <p:cNvPr id="24582" name="Picture 6" descr="Μνημόσυνο Αρχιεπισκόπου Μακαρίου Γ' στην Μητρόπολη Κύκκου (ΦΩΤΟ) - Orthodox  Times"/>
          <p:cNvPicPr>
            <a:picLocks noChangeAspect="1" noChangeArrowheads="1"/>
          </p:cNvPicPr>
          <p:nvPr/>
        </p:nvPicPr>
        <p:blipFill>
          <a:blip r:embed="rId3" cstate="print"/>
          <a:srcRect/>
          <a:stretch>
            <a:fillRect/>
          </a:stretch>
        </p:blipFill>
        <p:spPr bwMode="auto">
          <a:xfrm>
            <a:off x="4643438" y="2714620"/>
            <a:ext cx="2357454" cy="3929090"/>
          </a:xfrm>
          <a:prstGeom prst="rect">
            <a:avLst/>
          </a:prstGeom>
          <a:noFill/>
        </p:spPr>
      </p:pic>
      <p:sp>
        <p:nvSpPr>
          <p:cNvPr id="8" name="Title 1"/>
          <p:cNvSpPr>
            <a:spLocks noGrp="1"/>
          </p:cNvSpPr>
          <p:nvPr>
            <p:ph type="title"/>
          </p:nvPr>
        </p:nvSpPr>
        <p:spPr>
          <a:xfrm>
            <a:off x="0" y="71414"/>
            <a:ext cx="9144000" cy="642942"/>
          </a:xfrm>
        </p:spPr>
        <p:style>
          <a:lnRef idx="1">
            <a:schemeClr val="accent4"/>
          </a:lnRef>
          <a:fillRef idx="2">
            <a:schemeClr val="accent4"/>
          </a:fillRef>
          <a:effectRef idx="1">
            <a:schemeClr val="accent4"/>
          </a:effectRef>
          <a:fontRef idx="minor">
            <a:schemeClr val="dk1"/>
          </a:fontRef>
        </p:style>
        <p:txBody>
          <a:bodyPr>
            <a:normAutofit/>
          </a:bodyPr>
          <a:lstStyle/>
          <a:p>
            <a:r>
              <a:rPr lang="el-GR" sz="3200" dirty="0"/>
              <a:t>Ο θάνατος του Αρχιεπισκόπου Μακαρίου</a:t>
            </a:r>
          </a:p>
        </p:txBody>
      </p:sp>
      <p:pic>
        <p:nvPicPr>
          <p:cNvPr id="1026" name="Picture 2" descr="https://city.sigmalive.com/sites/default/files/sitefiles_2018-08/tumba_de_makarios1-e1486195088641_0.jpg"/>
          <p:cNvPicPr>
            <a:picLocks noChangeAspect="1" noChangeArrowheads="1"/>
          </p:cNvPicPr>
          <p:nvPr/>
        </p:nvPicPr>
        <p:blipFill>
          <a:blip r:embed="rId4"/>
          <a:srcRect/>
          <a:stretch>
            <a:fillRect/>
          </a:stretch>
        </p:blipFill>
        <p:spPr bwMode="auto">
          <a:xfrm>
            <a:off x="7000892" y="2714620"/>
            <a:ext cx="2143108" cy="2357454"/>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406" name="Rectangle 16405">
            <a:extLst>
              <a:ext uri="{FF2B5EF4-FFF2-40B4-BE49-F238E27FC236}">
                <a16:creationId xmlns:a16="http://schemas.microsoft.com/office/drawing/2014/main" id="{B0B8DCBA-FEED-46EF-A140-35B904015B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08" name="Group 16407">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2849"/>
            <a:ext cx="548639" cy="673460"/>
            <a:chOff x="3940602" y="308034"/>
            <a:chExt cx="2116791" cy="3428999"/>
          </a:xfrm>
          <a:solidFill>
            <a:schemeClr val="accent4"/>
          </a:solidFill>
        </p:grpSpPr>
        <p:sp>
          <p:nvSpPr>
            <p:cNvPr id="16409" name="Rectangle 16408">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10" name="Rectangle 16409">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11" name="Rectangle 16410">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13" name="Rectangle 16412">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656150"/>
            <a:ext cx="4193090"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0934" y="314938"/>
            <a:ext cx="3696218" cy="1035781"/>
          </a:xfrm>
        </p:spPr>
        <p:style>
          <a:lnRef idx="1">
            <a:schemeClr val="accent3"/>
          </a:lnRef>
          <a:fillRef idx="2">
            <a:schemeClr val="accent3"/>
          </a:fillRef>
          <a:effectRef idx="1">
            <a:schemeClr val="accent3"/>
          </a:effectRef>
          <a:fontRef idx="minor">
            <a:schemeClr val="dk1"/>
          </a:fontRef>
        </p:style>
        <p:txBody>
          <a:bodyPr anchor="ctr">
            <a:normAutofit/>
          </a:bodyPr>
          <a:lstStyle/>
          <a:p>
            <a:pPr>
              <a:lnSpc>
                <a:spcPct val="90000"/>
              </a:lnSpc>
            </a:pPr>
            <a:r>
              <a:rPr lang="el-GR" sz="3100" b="1" dirty="0"/>
              <a:t>Παιδεία και πρώτες σπουδές</a:t>
            </a:r>
          </a:p>
        </p:txBody>
      </p:sp>
      <p:pic>
        <p:nvPicPr>
          <p:cNvPr id="16386" name="Picture 2" descr="O Μακαριστός Αρχιεπίσκοπος και Εθνάρχης Κύπρου Μακάριος Γ΄ (13.8.1913 – †  3.8.1977) - Εκκλησία της Κύπρου"/>
          <p:cNvPicPr>
            <a:picLocks noChangeAspect="1" noChangeArrowheads="1"/>
          </p:cNvPicPr>
          <p:nvPr/>
        </p:nvPicPr>
        <p:blipFill>
          <a:blip r:embed="rId2"/>
          <a:srcRect r="1" b="5254"/>
          <a:stretch/>
        </p:blipFill>
        <p:spPr bwMode="auto">
          <a:xfrm>
            <a:off x="5381042" y="613147"/>
            <a:ext cx="3134308" cy="5120109"/>
          </a:xfrm>
          <a:prstGeom prst="rect">
            <a:avLst/>
          </a:prstGeom>
          <a:noFill/>
        </p:spPr>
      </p:pic>
      <p:cxnSp>
        <p:nvCxnSpPr>
          <p:cNvPr id="16415" name="Straight Connector 16414">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92240"/>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Θέση περιεχομένου 4">
            <a:extLst>
              <a:ext uri="{FF2B5EF4-FFF2-40B4-BE49-F238E27FC236}">
                <a16:creationId xmlns:a16="http://schemas.microsoft.com/office/drawing/2014/main" id="{2E9D306E-493F-4148-4AE8-99E5F6FA6E10}"/>
              </a:ext>
            </a:extLst>
          </p:cNvPr>
          <p:cNvSpPr>
            <a:spLocks noGrp="1"/>
          </p:cNvSpPr>
          <p:nvPr>
            <p:ph idx="1"/>
          </p:nvPr>
        </p:nvSpPr>
        <p:spPr>
          <a:xfrm>
            <a:off x="457200" y="1600200"/>
            <a:ext cx="4474840" cy="4525963"/>
          </a:xfrm>
          <a:ln>
            <a:solidFill>
              <a:schemeClr val="accent1"/>
            </a:solidFill>
          </a:ln>
        </p:spPr>
        <p:txBody>
          <a:bodyPr>
            <a:normAutofit fontScale="85000" lnSpcReduction="10000"/>
          </a:bodyPr>
          <a:lstStyle/>
          <a:p>
            <a:pPr marL="0" indent="0">
              <a:lnSpc>
                <a:spcPct val="107000"/>
              </a:lnSpc>
              <a:spcAft>
                <a:spcPts val="800"/>
              </a:spcAft>
              <a:buNone/>
            </a:pPr>
            <a:r>
              <a:rPr lang="el-GR" sz="2400" kern="100" dirty="0">
                <a:effectLst/>
                <a:latin typeface="Aptos" panose="020B0004020202020204" pitchFamily="34" charset="0"/>
                <a:ea typeface="Aptos" panose="020B0004020202020204" pitchFamily="34" charset="0"/>
                <a:cs typeface="Times New Roman" panose="02020603050405020304" pitchFamily="18" charset="0"/>
              </a:rPr>
              <a:t>Ενώ βοηθούσε τον πατέρα του στις δουλειές, φοιτούσε στο μονοθέσιο σχολείο του χωριού, στο οποίο ήταν εξαιρετικός μαθητής. Ο δάσκαλος εισηγήθηκε να συνεχίσει τις σπουδές του και, επειδή η οικογένειά του ήταν φτωχή, έκανε αίτηση να ενταχθεί ως δόκιμος μοναχός στη Μονή </a:t>
            </a:r>
            <a:r>
              <a:rPr lang="el-GR" sz="2400" kern="100" dirty="0" err="1">
                <a:effectLst/>
                <a:latin typeface="Aptos" panose="020B0004020202020204" pitchFamily="34" charset="0"/>
                <a:ea typeface="Aptos" panose="020B0004020202020204" pitchFamily="34" charset="0"/>
                <a:cs typeface="Times New Roman" panose="02020603050405020304" pitchFamily="18" charset="0"/>
              </a:rPr>
              <a:t>Κύκκου</a:t>
            </a:r>
            <a:r>
              <a:rPr lang="el-GR" sz="2400" kern="100" dirty="0">
                <a:effectLst/>
                <a:latin typeface="Aptos" panose="020B0004020202020204" pitchFamily="34" charset="0"/>
                <a:ea typeface="Aptos" panose="020B0004020202020204" pitchFamily="34" charset="0"/>
                <a:cs typeface="Times New Roman" panose="02020603050405020304" pitchFamily="18" charset="0"/>
              </a:rPr>
              <a:t>. </a:t>
            </a:r>
            <a:endParaRPr lang="x-none"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l-GR" sz="2400" kern="100" dirty="0">
                <a:effectLst/>
                <a:latin typeface="Aptos" panose="020B0004020202020204" pitchFamily="34" charset="0"/>
                <a:ea typeface="Aptos" panose="020B0004020202020204" pitchFamily="34" charset="0"/>
                <a:cs typeface="Times New Roman" panose="02020603050405020304" pitchFamily="18" charset="0"/>
              </a:rPr>
              <a:t>Κατά τη διαμονή του στη Μονή </a:t>
            </a:r>
            <a:r>
              <a:rPr lang="el-GR" sz="2400" kern="100" dirty="0" err="1">
                <a:effectLst/>
                <a:latin typeface="Aptos" panose="020B0004020202020204" pitchFamily="34" charset="0"/>
                <a:ea typeface="Aptos" panose="020B0004020202020204" pitchFamily="34" charset="0"/>
                <a:cs typeface="Times New Roman" panose="02020603050405020304" pitchFamily="18" charset="0"/>
              </a:rPr>
              <a:t>Κύκκου</a:t>
            </a:r>
            <a:r>
              <a:rPr lang="el-GR" sz="2400" kern="100" dirty="0">
                <a:effectLst/>
                <a:latin typeface="Aptos" panose="020B0004020202020204" pitchFamily="34" charset="0"/>
                <a:ea typeface="Aptos" panose="020B0004020202020204" pitchFamily="34" charset="0"/>
                <a:cs typeface="Times New Roman" panose="02020603050405020304" pitchFamily="18" charset="0"/>
              </a:rPr>
              <a:t> ολοκλήρωσε το τριτάξιο Προ-γυμνάσιο (ελληνική σχολή) με τόσο καλούς βαθμούς, που το 1933 η Μονή τον έστειλε στο </a:t>
            </a:r>
            <a:r>
              <a:rPr lang="el-GR" sz="2400" kern="100" dirty="0" err="1">
                <a:effectLst/>
                <a:latin typeface="Aptos" panose="020B0004020202020204" pitchFamily="34" charset="0"/>
                <a:ea typeface="Aptos" panose="020B0004020202020204" pitchFamily="34" charset="0"/>
                <a:cs typeface="Times New Roman" panose="02020603050405020304" pitchFamily="18" charset="0"/>
              </a:rPr>
              <a:t>Παγκύπριο</a:t>
            </a:r>
            <a:r>
              <a:rPr lang="el-GR" sz="2400" kern="100" dirty="0">
                <a:effectLst/>
                <a:latin typeface="Aptos" panose="020B0004020202020204" pitchFamily="34" charset="0"/>
                <a:ea typeface="Aptos" panose="020B0004020202020204" pitchFamily="34" charset="0"/>
                <a:cs typeface="Times New Roman" panose="02020603050405020304" pitchFamily="18" charset="0"/>
              </a:rPr>
              <a:t> Γυμνάσιο της Λευκωσίας. </a:t>
            </a:r>
            <a:endParaRPr lang="x-none"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x-none"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style>
          <a:lnRef idx="1">
            <a:schemeClr val="accent3"/>
          </a:lnRef>
          <a:fillRef idx="2">
            <a:schemeClr val="accent3"/>
          </a:fillRef>
          <a:effectRef idx="1">
            <a:schemeClr val="accent3"/>
          </a:effectRef>
          <a:fontRef idx="minor">
            <a:schemeClr val="dk1"/>
          </a:fontRef>
        </p:style>
        <p:txBody>
          <a:bodyPr anchor="b">
            <a:normAutofit/>
          </a:bodyPr>
          <a:lstStyle/>
          <a:p>
            <a:pPr>
              <a:lnSpc>
                <a:spcPct val="90000"/>
              </a:lnSpc>
            </a:pPr>
            <a:r>
              <a:rPr lang="el-GR" sz="4700" b="1" dirty="0"/>
              <a:t>Μετάβαση στην Αθήνα – Ανώτερες σπουδές</a:t>
            </a:r>
          </a:p>
        </p:txBody>
      </p:sp>
      <p:sp>
        <p:nvSpPr>
          <p:cNvPr id="174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1857364"/>
            <a:ext cx="5035164" cy="4572032"/>
          </a:xfrm>
        </p:spPr>
        <p:txBody>
          <a:bodyPr anchor="t">
            <a:noAutofit/>
          </a:bodyPr>
          <a:lstStyle/>
          <a:p>
            <a:pPr marL="0" indent="0">
              <a:buNone/>
            </a:pPr>
            <a:r>
              <a:rPr lang="el-GR" sz="2200" dirty="0">
                <a:cs typeface="Arial" pitchFamily="34" charset="0"/>
              </a:rPr>
              <a:t>Το 1938 έλαβε υποτροφία για σπουδές στη  Θεολογική Σχολή του Παν/</a:t>
            </a:r>
            <a:r>
              <a:rPr lang="el-GR" sz="2200" dirty="0" err="1">
                <a:cs typeface="Arial" pitchFamily="34" charset="0"/>
              </a:rPr>
              <a:t>μίου</a:t>
            </a:r>
            <a:r>
              <a:rPr lang="el-GR" sz="2200" dirty="0">
                <a:cs typeface="Arial" pitchFamily="34" charset="0"/>
              </a:rPr>
              <a:t> Αθηνών. Ωστόσο, από το 2ο έτος άρχισε να σπουδάζει παράλληλα και στη Νομική Σχολή, από όπου αποφοίτησε το 1943. </a:t>
            </a:r>
          </a:p>
          <a:p>
            <a:pPr marL="0" indent="0">
              <a:buNone/>
            </a:pPr>
            <a:r>
              <a:rPr lang="el-GR" sz="2200" dirty="0">
                <a:cs typeface="Arial" pitchFamily="34" charset="0"/>
              </a:rPr>
              <a:t>Στις αρχές του 1946, χειροτονήθηκε ιερωμένος και τοποτηρητής με τίτλο Αρχι-μανδρίτη στον ναό της Αγίας Παρασκευής Πειραιά.</a:t>
            </a:r>
          </a:p>
          <a:p>
            <a:pPr marL="0" indent="0">
              <a:buNone/>
            </a:pPr>
            <a:r>
              <a:rPr lang="el-GR" sz="2200" dirty="0">
                <a:cs typeface="Arial" pitchFamily="34" charset="0"/>
              </a:rPr>
              <a:t>Τον Σεπτέμβριο του 1946, του προσφέρ-θηκε υποτροφία από το Παγκόσμιο Συμβούλιο Εκκλησιών και ξεκίνησε σπουδές στο Πανεπιστήμιο της Βοστώνης</a:t>
            </a:r>
            <a:r>
              <a:rPr lang="el-GR" sz="2200" dirty="0">
                <a:latin typeface="Arial" pitchFamily="34" charset="0"/>
                <a:cs typeface="Arial" pitchFamily="34" charset="0"/>
              </a:rPr>
              <a:t>.</a:t>
            </a:r>
          </a:p>
        </p:txBody>
      </p:sp>
      <p:pic>
        <p:nvPicPr>
          <p:cNvPr id="17410" name="Picture 2" descr="https://www.polignosi.com/pictures/20100407/1270630063-01653-31833.jpg"/>
          <p:cNvPicPr>
            <a:picLocks noChangeAspect="1" noChangeArrowheads="1"/>
          </p:cNvPicPr>
          <p:nvPr/>
        </p:nvPicPr>
        <p:blipFill>
          <a:blip r:embed="rId2"/>
          <a:srcRect l="25800" r="27301" b="1"/>
          <a:stretch/>
        </p:blipFill>
        <p:spPr bwMode="auto">
          <a:xfrm>
            <a:off x="5756743" y="2000240"/>
            <a:ext cx="2955798" cy="4190248"/>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1" name="Rectangle 18440">
            <a:extLst>
              <a:ext uri="{FF2B5EF4-FFF2-40B4-BE49-F238E27FC236}">
                <a16:creationId xmlns:a16="http://schemas.microsoft.com/office/drawing/2014/main" id="{D75A5B51-0925-4835-8511-A0DD17EAA9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9486" y="365125"/>
            <a:ext cx="3971261" cy="1460267"/>
          </a:xfrm>
        </p:spPr>
        <p:style>
          <a:lnRef idx="1">
            <a:schemeClr val="accent3"/>
          </a:lnRef>
          <a:fillRef idx="2">
            <a:schemeClr val="accent3"/>
          </a:fillRef>
          <a:effectRef idx="1">
            <a:schemeClr val="accent3"/>
          </a:effectRef>
          <a:fontRef idx="minor">
            <a:schemeClr val="dk1"/>
          </a:fontRef>
        </p:style>
        <p:txBody>
          <a:bodyPr anchor="b">
            <a:normAutofit fontScale="90000"/>
          </a:bodyPr>
          <a:lstStyle/>
          <a:p>
            <a:r>
              <a:rPr lang="el-GR" sz="4700" b="1" dirty="0"/>
              <a:t>Επιστροφή στην Κύπρο</a:t>
            </a:r>
          </a:p>
        </p:txBody>
      </p:sp>
      <p:sp>
        <p:nvSpPr>
          <p:cNvPr id="18443"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2650181"/>
            <a:ext cx="3257550" cy="18288"/>
          </a:xfrm>
          <a:custGeom>
            <a:avLst/>
            <a:gdLst>
              <a:gd name="connsiteX0" fmla="*/ 0 w 3257550"/>
              <a:gd name="connsiteY0" fmla="*/ 0 h 18288"/>
              <a:gd name="connsiteX1" fmla="*/ 618935 w 3257550"/>
              <a:gd name="connsiteY1" fmla="*/ 0 h 18288"/>
              <a:gd name="connsiteX2" fmla="*/ 1270445 w 3257550"/>
              <a:gd name="connsiteY2" fmla="*/ 0 h 18288"/>
              <a:gd name="connsiteX3" fmla="*/ 1954530 w 3257550"/>
              <a:gd name="connsiteY3" fmla="*/ 0 h 18288"/>
              <a:gd name="connsiteX4" fmla="*/ 2638616 w 3257550"/>
              <a:gd name="connsiteY4" fmla="*/ 0 h 18288"/>
              <a:gd name="connsiteX5" fmla="*/ 3257550 w 3257550"/>
              <a:gd name="connsiteY5" fmla="*/ 0 h 18288"/>
              <a:gd name="connsiteX6" fmla="*/ 3257550 w 3257550"/>
              <a:gd name="connsiteY6" fmla="*/ 18288 h 18288"/>
              <a:gd name="connsiteX7" fmla="*/ 2540889 w 3257550"/>
              <a:gd name="connsiteY7" fmla="*/ 18288 h 18288"/>
              <a:gd name="connsiteX8" fmla="*/ 1824228 w 3257550"/>
              <a:gd name="connsiteY8" fmla="*/ 18288 h 18288"/>
              <a:gd name="connsiteX9" fmla="*/ 1172718 w 3257550"/>
              <a:gd name="connsiteY9" fmla="*/ 18288 h 18288"/>
              <a:gd name="connsiteX10" fmla="*/ 0 w 3257550"/>
              <a:gd name="connsiteY10" fmla="*/ 18288 h 18288"/>
              <a:gd name="connsiteX11" fmla="*/ 0 w 325755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550" h="18288" fill="none" extrusionOk="0">
                <a:moveTo>
                  <a:pt x="0" y="0"/>
                </a:moveTo>
                <a:cubicBezTo>
                  <a:pt x="222571" y="-4581"/>
                  <a:pt x="395946" y="-20429"/>
                  <a:pt x="618935" y="0"/>
                </a:cubicBezTo>
                <a:cubicBezTo>
                  <a:pt x="841925" y="20429"/>
                  <a:pt x="1064831" y="-497"/>
                  <a:pt x="1270445" y="0"/>
                </a:cubicBezTo>
                <a:cubicBezTo>
                  <a:pt x="1476059" y="497"/>
                  <a:pt x="1673547" y="428"/>
                  <a:pt x="1954530" y="0"/>
                </a:cubicBezTo>
                <a:cubicBezTo>
                  <a:pt x="2235513" y="-428"/>
                  <a:pt x="2452407" y="27906"/>
                  <a:pt x="2638616" y="0"/>
                </a:cubicBezTo>
                <a:cubicBezTo>
                  <a:pt x="2824825" y="-27906"/>
                  <a:pt x="3043878" y="-22618"/>
                  <a:pt x="3257550" y="0"/>
                </a:cubicBezTo>
                <a:cubicBezTo>
                  <a:pt x="3256841" y="8157"/>
                  <a:pt x="3257137" y="12125"/>
                  <a:pt x="3257550" y="18288"/>
                </a:cubicBezTo>
                <a:cubicBezTo>
                  <a:pt x="2955505" y="29918"/>
                  <a:pt x="2697243" y="41720"/>
                  <a:pt x="2540889" y="18288"/>
                </a:cubicBezTo>
                <a:cubicBezTo>
                  <a:pt x="2384535" y="-5144"/>
                  <a:pt x="2114539" y="6231"/>
                  <a:pt x="1824228" y="18288"/>
                </a:cubicBezTo>
                <a:cubicBezTo>
                  <a:pt x="1533917" y="30345"/>
                  <a:pt x="1462450" y="24037"/>
                  <a:pt x="1172718" y="18288"/>
                </a:cubicBezTo>
                <a:cubicBezTo>
                  <a:pt x="882986" y="12540"/>
                  <a:pt x="500637" y="24492"/>
                  <a:pt x="0" y="18288"/>
                </a:cubicBezTo>
                <a:cubicBezTo>
                  <a:pt x="-46" y="12483"/>
                  <a:pt x="-203" y="6491"/>
                  <a:pt x="0" y="0"/>
                </a:cubicBezTo>
                <a:close/>
              </a:path>
              <a:path w="3257550" h="18288" stroke="0" extrusionOk="0">
                <a:moveTo>
                  <a:pt x="0" y="0"/>
                </a:moveTo>
                <a:cubicBezTo>
                  <a:pt x="278434" y="16845"/>
                  <a:pt x="441207" y="-24568"/>
                  <a:pt x="618935" y="0"/>
                </a:cubicBezTo>
                <a:cubicBezTo>
                  <a:pt x="796663" y="24568"/>
                  <a:pt x="985120" y="5689"/>
                  <a:pt x="1172718" y="0"/>
                </a:cubicBezTo>
                <a:cubicBezTo>
                  <a:pt x="1360316" y="-5689"/>
                  <a:pt x="1666432" y="29765"/>
                  <a:pt x="1889379" y="0"/>
                </a:cubicBezTo>
                <a:cubicBezTo>
                  <a:pt x="2112326" y="-29765"/>
                  <a:pt x="2378171" y="13184"/>
                  <a:pt x="2508314" y="0"/>
                </a:cubicBezTo>
                <a:cubicBezTo>
                  <a:pt x="2638457" y="-13184"/>
                  <a:pt x="2897393" y="-18048"/>
                  <a:pt x="3257550" y="0"/>
                </a:cubicBezTo>
                <a:cubicBezTo>
                  <a:pt x="3257286" y="4493"/>
                  <a:pt x="3257934" y="9472"/>
                  <a:pt x="3257550" y="18288"/>
                </a:cubicBezTo>
                <a:cubicBezTo>
                  <a:pt x="3005417" y="4399"/>
                  <a:pt x="2789824" y="23493"/>
                  <a:pt x="2606040" y="18288"/>
                </a:cubicBezTo>
                <a:cubicBezTo>
                  <a:pt x="2422256" y="13084"/>
                  <a:pt x="2161816" y="17045"/>
                  <a:pt x="1889379" y="18288"/>
                </a:cubicBezTo>
                <a:cubicBezTo>
                  <a:pt x="1616942" y="19531"/>
                  <a:pt x="1456938" y="28545"/>
                  <a:pt x="1335595" y="18288"/>
                </a:cubicBezTo>
                <a:cubicBezTo>
                  <a:pt x="1214252" y="8031"/>
                  <a:pt x="876335" y="26295"/>
                  <a:pt x="684085" y="18288"/>
                </a:cubicBezTo>
                <a:cubicBezTo>
                  <a:pt x="491835" y="10282"/>
                  <a:pt x="213058" y="3432"/>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6" name="Picture 4" descr="makarios2"/>
          <p:cNvPicPr>
            <a:picLocks noChangeAspect="1" noChangeArrowheads="1"/>
          </p:cNvPicPr>
          <p:nvPr/>
        </p:nvPicPr>
        <p:blipFill>
          <a:blip r:embed="rId2" cstate="print"/>
          <a:stretch>
            <a:fillRect/>
          </a:stretch>
        </p:blipFill>
        <p:spPr bwMode="auto">
          <a:xfrm>
            <a:off x="4797297" y="556894"/>
            <a:ext cx="1952704" cy="2495468"/>
          </a:xfrm>
          <a:prstGeom prst="rect">
            <a:avLst/>
          </a:prstGeom>
          <a:noFill/>
        </p:spPr>
      </p:pic>
      <p:pic>
        <p:nvPicPr>
          <p:cNvPr id="18434" name="Picture 2" descr="21]. Μητροπολίτης Κιτίου Μακάριος Β΄(9 Ιουνίου 1948) | ΛΑΡΝΑΚΑ"/>
          <p:cNvPicPr>
            <a:picLocks noChangeAspect="1" noChangeArrowheads="1"/>
          </p:cNvPicPr>
          <p:nvPr/>
        </p:nvPicPr>
        <p:blipFill>
          <a:blip r:embed="rId3" cstate="print"/>
          <a:stretch>
            <a:fillRect/>
          </a:stretch>
        </p:blipFill>
        <p:spPr bwMode="auto">
          <a:xfrm>
            <a:off x="6918246" y="1033310"/>
            <a:ext cx="1952703" cy="1542635"/>
          </a:xfrm>
          <a:prstGeom prst="rect">
            <a:avLst/>
          </a:prstGeom>
          <a:noFill/>
        </p:spPr>
      </p:pic>
      <p:pic>
        <p:nvPicPr>
          <p:cNvPr id="6" name="Picture 4" descr="Εκκλησία της Κύπρου: Το ενωτικό δημοψήφισμα του 1950 και γιατί καταργήθηκε  η επέτειος - Ορθοδοξία News Agency"/>
          <p:cNvPicPr>
            <a:picLocks noChangeAspect="1" noChangeArrowheads="1"/>
          </p:cNvPicPr>
          <p:nvPr/>
        </p:nvPicPr>
        <p:blipFill>
          <a:blip r:embed="rId4"/>
          <a:stretch>
            <a:fillRect/>
          </a:stretch>
        </p:blipFill>
        <p:spPr bwMode="auto">
          <a:xfrm>
            <a:off x="4797297" y="3492950"/>
            <a:ext cx="4073652" cy="2617321"/>
          </a:xfrm>
          <a:prstGeom prst="rect">
            <a:avLst/>
          </a:prstGeom>
          <a:noFill/>
        </p:spPr>
      </p:pic>
      <p:sp>
        <p:nvSpPr>
          <p:cNvPr id="5" name="TextBox 4">
            <a:extLst>
              <a:ext uri="{FF2B5EF4-FFF2-40B4-BE49-F238E27FC236}">
                <a16:creationId xmlns:a16="http://schemas.microsoft.com/office/drawing/2014/main" id="{EF64ED15-1248-FC60-7351-9ADDB15F4A34}"/>
              </a:ext>
            </a:extLst>
          </p:cNvPr>
          <p:cNvSpPr txBox="1"/>
          <p:nvPr/>
        </p:nvSpPr>
        <p:spPr>
          <a:xfrm>
            <a:off x="225297" y="3169200"/>
            <a:ext cx="4301235" cy="3416320"/>
          </a:xfrm>
          <a:prstGeom prst="rect">
            <a:avLst/>
          </a:prstGeom>
          <a:noFill/>
        </p:spPr>
        <p:txBody>
          <a:bodyPr wrap="square">
            <a:spAutoFit/>
          </a:bodyPr>
          <a:lstStyle/>
          <a:p>
            <a:r>
              <a:rPr lang="el-GR" sz="2400" dirty="0"/>
              <a:t>Το 1948, αν και απουσίαζε, εκλέγεται Επίσκοπος Κιτίου (Λάρνακας) και έτσι επιστρέφει στην Κύπρο. Το 1950 πρωτοστατεί στη διεξαγωγή δημοψηφίσματος για την απελευθέρωση της Κύπρου από τους Άγγλους και την ένωση με την Ελλάδα. </a:t>
            </a:r>
            <a:endParaRPr lang="x-none"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509" name="Rectangle 19508">
            <a:extLst>
              <a:ext uri="{FF2B5EF4-FFF2-40B4-BE49-F238E27FC236}">
                <a16:creationId xmlns:a16="http://schemas.microsoft.com/office/drawing/2014/main" id="{B43B9CA2-4B31-4ACD-9A9F-B8E6C64203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www.polignosi.com/pictures/20081002/1222949591-01433-01062.jpg"/>
          <p:cNvPicPr>
            <a:picLocks noChangeAspect="1" noChangeArrowheads="1"/>
          </p:cNvPicPr>
          <p:nvPr/>
        </p:nvPicPr>
        <p:blipFill>
          <a:blip r:embed="rId2"/>
          <a:srcRect l="47507" r="1" b="1"/>
          <a:stretch/>
        </p:blipFill>
        <p:spPr bwMode="auto">
          <a:xfrm>
            <a:off x="6396990" y="10"/>
            <a:ext cx="274701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p:spPr>
      </p:pic>
      <p:pic>
        <p:nvPicPr>
          <p:cNvPr id="19458" name="Picture 2" descr="ΑΡΧΙΕΠΙΣΚΟΠΟΣ ΚΥΠΡΟΥ ΜΑΚΑΡΙΟΣ Ο Γ΄"/>
          <p:cNvPicPr>
            <a:picLocks noChangeAspect="1" noChangeArrowheads="1"/>
          </p:cNvPicPr>
          <p:nvPr/>
        </p:nvPicPr>
        <p:blipFill>
          <a:blip r:embed="rId3"/>
          <a:srcRect r="-3" b="7707"/>
          <a:stretch/>
        </p:blipFill>
        <p:spPr bwMode="auto">
          <a:xfrm>
            <a:off x="3836485" y="10"/>
            <a:ext cx="3088583"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p:spPr>
      </p:pic>
      <p:pic>
        <p:nvPicPr>
          <p:cNvPr id="14" name="Picture 4" descr="https://www.polignosi.com/pictures/20190920/1568991764-27468.jpg"/>
          <p:cNvPicPr>
            <a:picLocks noChangeAspect="1" noChangeArrowheads="1"/>
          </p:cNvPicPr>
          <p:nvPr/>
        </p:nvPicPr>
        <p:blipFill>
          <a:blip r:embed="rId4"/>
          <a:srcRect t="656" r="-3" b="-3"/>
          <a:stretch/>
        </p:blipFill>
        <p:spPr bwMode="auto">
          <a:xfrm>
            <a:off x="3876264" y="3456432"/>
            <a:ext cx="5267735"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p:spPr>
      </p:pic>
      <p:sp useBgFill="1">
        <p:nvSpPr>
          <p:cNvPr id="19511" name="Freeform: Shape 19510">
            <a:extLst>
              <a:ext uri="{FF2B5EF4-FFF2-40B4-BE49-F238E27FC236}">
                <a16:creationId xmlns:a16="http://schemas.microsoft.com/office/drawing/2014/main" id="{33F94DB1-BC5D-454D-845C-7BA3A1F469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9723"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513" name="Freeform: Shape 19512">
            <a:extLst>
              <a:ext uri="{FF2B5EF4-FFF2-40B4-BE49-F238E27FC236}">
                <a16:creationId xmlns:a16="http://schemas.microsoft.com/office/drawing/2014/main" id="{5676B86F-860B-4586-BCAA-C0650C09B7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1749"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14283" y="214291"/>
            <a:ext cx="3714775" cy="1285883"/>
          </a:xfrm>
        </p:spPr>
        <p:style>
          <a:lnRef idx="1">
            <a:schemeClr val="accent3"/>
          </a:lnRef>
          <a:fillRef idx="2">
            <a:schemeClr val="accent3"/>
          </a:fillRef>
          <a:effectRef idx="1">
            <a:schemeClr val="accent3"/>
          </a:effectRef>
          <a:fontRef idx="minor">
            <a:schemeClr val="dk1"/>
          </a:fontRef>
        </p:style>
        <p:txBody>
          <a:bodyPr>
            <a:normAutofit/>
          </a:bodyPr>
          <a:lstStyle/>
          <a:p>
            <a:r>
              <a:rPr lang="el-GR" sz="2800" b="1" dirty="0"/>
              <a:t>Ο Μακάριος νέος Αρχιεπίσκοπος Κύπρου</a:t>
            </a:r>
          </a:p>
        </p:txBody>
      </p:sp>
      <p:sp>
        <p:nvSpPr>
          <p:cNvPr id="19515" name="Rectangle 19514">
            <a:extLst>
              <a:ext uri="{FF2B5EF4-FFF2-40B4-BE49-F238E27FC236}">
                <a16:creationId xmlns:a16="http://schemas.microsoft.com/office/drawing/2014/main" id="{8C818ED5-2F56-4171-9445-3AA4F44623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17" name="Rectangle 19516">
            <a:extLst>
              <a:ext uri="{FF2B5EF4-FFF2-40B4-BE49-F238E27FC236}">
                <a16:creationId xmlns:a16="http://schemas.microsoft.com/office/drawing/2014/main" id="{DE74FCE8-866C-4AFA-B45C-FACE2A6094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089941"/>
            <a:ext cx="372782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214282" y="1571613"/>
            <a:ext cx="3786214" cy="5143536"/>
          </a:xfrm>
        </p:spPr>
        <p:style>
          <a:lnRef idx="2">
            <a:schemeClr val="accent3"/>
          </a:lnRef>
          <a:fillRef idx="1">
            <a:schemeClr val="lt1"/>
          </a:fillRef>
          <a:effectRef idx="0">
            <a:schemeClr val="accent3"/>
          </a:effectRef>
          <a:fontRef idx="minor">
            <a:schemeClr val="dk1"/>
          </a:fontRef>
        </p:style>
        <p:txBody>
          <a:bodyPr>
            <a:noAutofit/>
          </a:bodyPr>
          <a:lstStyle/>
          <a:p>
            <a:pPr>
              <a:buNone/>
            </a:pPr>
            <a:r>
              <a:rPr lang="el-GR" sz="2200" dirty="0"/>
              <a:t>      Μετά τον θάνατο του αρχι-επισκόπου Μακαρίου Β΄, τo 1950, ο 37χρονος τότε Μα-κάριος εξελέγη νέος Αρχι-επίσκοπος Κύπρου. Στον λόγο του, υποσχέθηκε στον λαό ότι θα εργαστεί άοκνα (=ακούραστα) για την Ένωση Κύπρου-Ελλάδας. Ο νεαρός Αρχιεπίσκοπος στράφηκε στην ελληνική κοινή γνώμη για να στηρίξει τον αγώνα της Ενώσεως από το πρώτο του ταξίδι στην Ελλάδα. </a:t>
            </a:r>
          </a:p>
        </p:txBody>
      </p:sp>
      <p:sp>
        <p:nvSpPr>
          <p:cNvPr id="19460" name="AutoShape 4" descr="O Mακάριος και οι συνεξόριστοί του στην Aθήνα - ΔΕΚΑΕΤΙΑ 1950 - 100 Χρόνια 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9462" name="AutoShape 6" descr="Newspaper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9464" name="AutoShape 8" descr="Newspaper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9466" name="AutoShape 10" descr="Newspaper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9468" name="AutoShape 12" descr="https://www.kathimerini.gr/resources/2019-06/1957_04_17_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9470" name="AutoShape 14" descr="O Mακάριος και οι συνεξόριστοί του στην Aθήνα - ΔΕΚΑΕΤΙΑ 1950 - 100 Χρόνια 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06" name="Rectangle 20505">
            <a:extLst>
              <a:ext uri="{FF2B5EF4-FFF2-40B4-BE49-F238E27FC236}">
                <a16:creationId xmlns:a16="http://schemas.microsoft.com/office/drawing/2014/main" id="{7A203437-703A-4E00-A8C0-91D328D6C7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1756" y="502400"/>
            <a:ext cx="2525379" cy="1818064"/>
          </a:xfrm>
        </p:spPr>
        <p:style>
          <a:lnRef idx="1">
            <a:schemeClr val="accent3"/>
          </a:lnRef>
          <a:fillRef idx="2">
            <a:schemeClr val="accent3"/>
          </a:fillRef>
          <a:effectRef idx="1">
            <a:schemeClr val="accent3"/>
          </a:effectRef>
          <a:fontRef idx="minor">
            <a:schemeClr val="dk1"/>
          </a:fontRef>
        </p:style>
        <p:txBody>
          <a:bodyPr>
            <a:normAutofit/>
          </a:bodyPr>
          <a:lstStyle/>
          <a:p>
            <a:r>
              <a:rPr lang="el-GR" sz="2400"/>
              <a:t>Αγώνας για Ένωση με την Ελλάδα</a:t>
            </a:r>
          </a:p>
        </p:txBody>
      </p:sp>
      <p:pic>
        <p:nvPicPr>
          <p:cNvPr id="20486" name="Picture 6" descr="https://www.polignosi.com/pictures/20191024/1571904306-26173.jpg"/>
          <p:cNvPicPr>
            <a:picLocks noChangeAspect="1" noChangeArrowheads="1"/>
          </p:cNvPicPr>
          <p:nvPr/>
        </p:nvPicPr>
        <p:blipFill>
          <a:blip r:embed="rId2"/>
          <a:srcRect t="15676" b="10116"/>
          <a:stretch/>
        </p:blipFill>
        <p:spPr bwMode="auto">
          <a:xfrm>
            <a:off x="3416427" y="6"/>
            <a:ext cx="5727572" cy="2762724"/>
          </a:xfrm>
          <a:prstGeom prst="rect">
            <a:avLst/>
          </a:prstGeom>
          <a:noFill/>
        </p:spPr>
      </p:pic>
      <p:sp>
        <p:nvSpPr>
          <p:cNvPr id="20508" name="Rectangle 20507">
            <a:extLst>
              <a:ext uri="{FF2B5EF4-FFF2-40B4-BE49-F238E27FC236}">
                <a16:creationId xmlns:a16="http://schemas.microsoft.com/office/drawing/2014/main" id="{CD84038B-4A56-439B-A184-79B2D45066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6" name="Picture 2" descr="https://www.polignosi.com/pictures/20191024/1571904341-26196.jpg"/>
          <p:cNvPicPr>
            <a:picLocks noChangeAspect="1" noChangeArrowheads="1"/>
          </p:cNvPicPr>
          <p:nvPr/>
        </p:nvPicPr>
        <p:blipFill>
          <a:blip r:embed="rId3"/>
          <a:srcRect l="22393" r="22394" b="1"/>
          <a:stretch/>
        </p:blipFill>
        <p:spPr bwMode="auto">
          <a:xfrm>
            <a:off x="20" y="2826737"/>
            <a:ext cx="3424313" cy="4031263"/>
          </a:xfrm>
          <a:prstGeom prst="rect">
            <a:avLst/>
          </a:prstGeom>
          <a:noFill/>
        </p:spPr>
      </p:pic>
      <p:sp>
        <p:nvSpPr>
          <p:cNvPr id="3" name="Content Placeholder 2"/>
          <p:cNvSpPr>
            <a:spLocks noGrp="1"/>
          </p:cNvSpPr>
          <p:nvPr>
            <p:ph idx="1"/>
          </p:nvPr>
        </p:nvSpPr>
        <p:spPr>
          <a:xfrm>
            <a:off x="3476941" y="2826737"/>
            <a:ext cx="5727571" cy="3850623"/>
          </a:xfrm>
        </p:spPr>
        <p:style>
          <a:lnRef idx="2">
            <a:schemeClr val="accent3"/>
          </a:lnRef>
          <a:fillRef idx="1">
            <a:schemeClr val="lt1"/>
          </a:fillRef>
          <a:effectRef idx="0">
            <a:schemeClr val="accent3"/>
          </a:effectRef>
          <a:fontRef idx="minor">
            <a:schemeClr val="dk1"/>
          </a:fontRef>
        </p:style>
        <p:txBody>
          <a:bodyPr anchor="ctr">
            <a:normAutofit/>
          </a:bodyPr>
          <a:lstStyle/>
          <a:p>
            <a:pPr>
              <a:lnSpc>
                <a:spcPct val="90000"/>
              </a:lnSpc>
              <a:buNone/>
            </a:pPr>
            <a:r>
              <a:rPr lang="el-GR" sz="1700" dirty="0"/>
              <a:t>      </a:t>
            </a:r>
            <a:r>
              <a:rPr lang="el-GR" sz="2400" dirty="0"/>
              <a:t>Με την έναρξη του Απελευθερωτικού Αγώνα το 1955, στην Αθήνα οργανώνονται ογκώδεις διαδηλώσεις για να υποστηριχθεί η απελευθέρωση από την αγγλική κατοχή και η ένωση της Κύπρου με την Ελλάδα. Η ελληνική κυβέρνηση κάτω από την πίεση της κοινής γνώμης απευθύνεται στον Ο.Η.Ε., ζητώντας την αυτοδιάθεση της Κύπρου. </a:t>
            </a:r>
          </a:p>
        </p:txBody>
      </p:sp>
      <p:sp>
        <p:nvSpPr>
          <p:cNvPr id="20510" name="Rectangle 20509">
            <a:extLst>
              <a:ext uri="{FF2B5EF4-FFF2-40B4-BE49-F238E27FC236}">
                <a16:creationId xmlns:a16="http://schemas.microsoft.com/office/drawing/2014/main" id="{4F96EE13-2C4D-4262-812E-DDE5FC35F0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429"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EF7FF4-AF35-C117-BB7A-EB7C1FDD392C}"/>
              </a:ext>
            </a:extLst>
          </p:cNvPr>
          <p:cNvSpPr>
            <a:spLocks noGrp="1"/>
          </p:cNvSpPr>
          <p:nvPr>
            <p:ph type="title"/>
          </p:nvPr>
        </p:nvSpPr>
        <p:spPr>
          <a:xfrm>
            <a:off x="360759" y="3752849"/>
            <a:ext cx="2468166" cy="2452687"/>
          </a:xfrm>
        </p:spPr>
        <p:style>
          <a:lnRef idx="1">
            <a:schemeClr val="accent3"/>
          </a:lnRef>
          <a:fillRef idx="2">
            <a:schemeClr val="accent3"/>
          </a:fillRef>
          <a:effectRef idx="1">
            <a:schemeClr val="accent3"/>
          </a:effectRef>
          <a:fontRef idx="minor">
            <a:schemeClr val="dk1"/>
          </a:fontRef>
        </p:style>
        <p:txBody>
          <a:bodyPr anchor="ctr">
            <a:normAutofit/>
          </a:bodyPr>
          <a:lstStyle/>
          <a:p>
            <a:r>
              <a:rPr lang="el-GR" sz="3100" b="1" dirty="0"/>
              <a:t>Αγώνας για Ένωση με την Ελλάδα</a:t>
            </a:r>
          </a:p>
        </p:txBody>
      </p:sp>
      <p:pic>
        <p:nvPicPr>
          <p:cNvPr id="5" name="Εικόνα 4">
            <a:extLst>
              <a:ext uri="{FF2B5EF4-FFF2-40B4-BE49-F238E27FC236}">
                <a16:creationId xmlns:a16="http://schemas.microsoft.com/office/drawing/2014/main" id="{EB16B300-80E5-CCD1-A948-7CD0C249B77D}"/>
              </a:ext>
            </a:extLst>
          </p:cNvPr>
          <p:cNvPicPr>
            <a:picLocks noChangeAspect="1"/>
          </p:cNvPicPr>
          <p:nvPr/>
        </p:nvPicPr>
        <p:blipFill>
          <a:blip r:embed="rId2"/>
          <a:srcRect r="-3" b="8909"/>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Θέση περιεχομένου 2">
            <a:extLst>
              <a:ext uri="{FF2B5EF4-FFF2-40B4-BE49-F238E27FC236}">
                <a16:creationId xmlns:a16="http://schemas.microsoft.com/office/drawing/2014/main" id="{8B9A1BD6-B206-ABE4-764E-C8D5F09877F9}"/>
              </a:ext>
            </a:extLst>
          </p:cNvPr>
          <p:cNvSpPr>
            <a:spLocks noGrp="1"/>
          </p:cNvSpPr>
          <p:nvPr>
            <p:ph idx="1"/>
          </p:nvPr>
        </p:nvSpPr>
        <p:spPr>
          <a:xfrm>
            <a:off x="3167986" y="3501008"/>
            <a:ext cx="5796502" cy="2952328"/>
          </a:xfrm>
        </p:spPr>
        <p:txBody>
          <a:bodyPr anchor="ctr">
            <a:noAutofit/>
          </a:bodyPr>
          <a:lstStyle/>
          <a:p>
            <a:pPr marL="0" indent="0">
              <a:buNone/>
            </a:pPr>
            <a:r>
              <a:rPr lang="el-GR" sz="2400" dirty="0"/>
              <a:t>Η Μεγάλη Βρετανία και η Τουρκία αντιδρούν, προτείνοντας σχέδια λύσης που οδηγούσαν στη διχοτόμηση. Παράλληλα, η Βρετανία εξορίζει τον Μακάριο στις </a:t>
            </a:r>
            <a:r>
              <a:rPr lang="el-GR" sz="2400" dirty="0" err="1"/>
              <a:t>Σεϋχέλες</a:t>
            </a:r>
            <a:r>
              <a:rPr lang="el-GR" sz="2400" dirty="0"/>
              <a:t>, προσπαθώντας να κάμψει το ηθικό των Κυπρίων και τον αγώνα της Ε.Ο.Κ.Α.</a:t>
            </a:r>
            <a:endParaRPr lang="x-none" sz="2400" dirty="0"/>
          </a:p>
        </p:txBody>
      </p:sp>
    </p:spTree>
    <p:extLst>
      <p:ext uri="{BB962C8B-B14F-4D97-AF65-F5344CB8AC3E}">
        <p14:creationId xmlns:p14="http://schemas.microsoft.com/office/powerpoint/2010/main" val="3366667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7" name="Rectangle 21516">
            <a:extLst>
              <a:ext uri="{FF2B5EF4-FFF2-40B4-BE49-F238E27FC236}">
                <a16:creationId xmlns:a16="http://schemas.microsoft.com/office/drawing/2014/main" id="{5EBC18B6-E5C3-4AD1-97A4-E6A3477A0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7018" y="71413"/>
            <a:ext cx="4704588" cy="1214447"/>
          </a:xfrm>
        </p:spPr>
        <p:style>
          <a:lnRef idx="1">
            <a:schemeClr val="accent3"/>
          </a:lnRef>
          <a:fillRef idx="2">
            <a:schemeClr val="accent3"/>
          </a:fillRef>
          <a:effectRef idx="1">
            <a:schemeClr val="accent3"/>
          </a:effectRef>
          <a:fontRef idx="minor">
            <a:schemeClr val="dk1"/>
          </a:fontRef>
        </p:style>
        <p:txBody>
          <a:bodyPr anchor="b">
            <a:normAutofit fontScale="90000"/>
          </a:bodyPr>
          <a:lstStyle/>
          <a:p>
            <a:r>
              <a:rPr lang="el-GR" sz="4500" b="1" dirty="0"/>
              <a:t>Στροφή στη λύση της Ανεξαρτησίας</a:t>
            </a:r>
          </a:p>
        </p:txBody>
      </p:sp>
      <p:pic>
        <p:nvPicPr>
          <p:cNvPr id="21510" name="Picture 6" descr="1η Οκτωβρίου 1960: Η Κύπρος κηρύσσει και επισήμως την ανεξαρτησία της από  τη Μ.Βρετανία | Cyprus Times"/>
          <p:cNvPicPr>
            <a:picLocks noChangeAspect="1" noChangeArrowheads="1"/>
          </p:cNvPicPr>
          <p:nvPr/>
        </p:nvPicPr>
        <p:blipFill>
          <a:blip r:embed="rId2"/>
          <a:srcRect r="9454" b="5"/>
          <a:stretch/>
        </p:blipFill>
        <p:spPr bwMode="auto">
          <a:xfrm>
            <a:off x="5763006" y="1"/>
            <a:ext cx="3380994" cy="2240280"/>
          </a:xfrm>
          <a:prstGeom prst="rect">
            <a:avLst/>
          </a:prstGeom>
          <a:noFill/>
        </p:spPr>
      </p:pic>
      <p:sp>
        <p:nvSpPr>
          <p:cNvPr id="21521" name="Rectangle 21520">
            <a:extLst>
              <a:ext uri="{FF2B5EF4-FFF2-40B4-BE49-F238E27FC236}">
                <a16:creationId xmlns:a16="http://schemas.microsoft.com/office/drawing/2014/main" id="{B35D540D-9486-4236-952A-F72DC52D79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935541"/>
            <a:ext cx="46634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42843" y="1500174"/>
            <a:ext cx="5357851" cy="5214974"/>
          </a:xfrm>
        </p:spPr>
        <p:style>
          <a:lnRef idx="2">
            <a:schemeClr val="accent3"/>
          </a:lnRef>
          <a:fillRef idx="1">
            <a:schemeClr val="lt1"/>
          </a:fillRef>
          <a:effectRef idx="0">
            <a:schemeClr val="accent3"/>
          </a:effectRef>
          <a:fontRef idx="minor">
            <a:schemeClr val="dk1"/>
          </a:fontRef>
        </p:style>
        <p:txBody>
          <a:bodyPr>
            <a:noAutofit/>
          </a:bodyPr>
          <a:lstStyle/>
          <a:p>
            <a:pPr>
              <a:lnSpc>
                <a:spcPct val="90000"/>
              </a:lnSpc>
              <a:buNone/>
            </a:pPr>
            <a:r>
              <a:rPr lang="el-GR" sz="2400" dirty="0"/>
              <a:t>      Ο Μακάριος, φοβούμενος τη διχοτόμηση αναγκάζεται να εγκαταλείψει τη λύση της Ένωσης. Υπογράφει τις συμφωνίες Ζυρίχης – Λονδίνου, υιοθετώντας τη λύση της ανεξαρτησίας της Κύπρου. Με τις συμφωνίες αυτές τερματίστηκε η περίοδος της </a:t>
            </a:r>
            <a:r>
              <a:rPr lang="el-GR" sz="2400" dirty="0" err="1"/>
              <a:t>Αγγλοκρατίας</a:t>
            </a:r>
            <a:r>
              <a:rPr lang="el-GR" sz="2400" dirty="0"/>
              <a:t> στην Κύπρο. Μάλιστα στις εκλογές που ακολούθησαν ο Μακάριος εκλέγεται πρώτος πρόεδρος της Κυπριακής Δημοκρατίας.  Επιστρέφει στην Κύπρο σε κλίμα πανηγυρικό εκφωνώντας ιστορική ομιλία.</a:t>
            </a:r>
          </a:p>
        </p:txBody>
      </p:sp>
      <p:pic>
        <p:nvPicPr>
          <p:cNvPr id="21508" name="Picture 4" descr="Η επέτειος της Ανεξαρτησίας της Κύπρου αποτελεί μείζον εθνικό γεγονός  μνήμης και μνημόνευσης στην μακραίωνη Ιστορία της - Neos Kosmos"/>
          <p:cNvPicPr>
            <a:picLocks noChangeAspect="1" noChangeArrowheads="1"/>
          </p:cNvPicPr>
          <p:nvPr/>
        </p:nvPicPr>
        <p:blipFill>
          <a:blip r:embed="rId3"/>
          <a:srcRect r="15110" b="2"/>
          <a:stretch/>
        </p:blipFill>
        <p:spPr bwMode="auto">
          <a:xfrm>
            <a:off x="5763006" y="2308860"/>
            <a:ext cx="3380994" cy="2240280"/>
          </a:xfrm>
          <a:prstGeom prst="rect">
            <a:avLst/>
          </a:prstGeom>
          <a:noFill/>
        </p:spPr>
      </p:pic>
      <p:pic>
        <p:nvPicPr>
          <p:cNvPr id="21512" name="Picture 8" descr="https://opekcy.org/wp-content/uploads/1960-efimerida.jpeg"/>
          <p:cNvPicPr>
            <a:picLocks noChangeAspect="1" noChangeArrowheads="1"/>
          </p:cNvPicPr>
          <p:nvPr/>
        </p:nvPicPr>
        <p:blipFill>
          <a:blip r:embed="rId4"/>
          <a:srcRect l="17974" r="12228" b="3"/>
          <a:stretch/>
        </p:blipFill>
        <p:spPr bwMode="auto">
          <a:xfrm>
            <a:off x="5763006" y="4617720"/>
            <a:ext cx="3380994" cy="2240280"/>
          </a:xfrm>
          <a:prstGeom prst="rect">
            <a:avLst/>
          </a:prstGeom>
          <a:noFill/>
        </p:spPr>
      </p:pic>
      <p:sp>
        <p:nvSpPr>
          <p:cNvPr id="21506" name="AutoShape 2" descr="Η επέτειος της Ανεξαρτησίας της Κύπρου αποτελεί μείζον εθνικό γεγονός  μνήμης και μνημόνευσης στην μακραίωνη Ιστορία της - Neos Kosm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 name="Rectangle 10">
            <a:extLst>
              <a:ext uri="{FF2B5EF4-FFF2-40B4-BE49-F238E27FC236}">
                <a16:creationId xmlns:a16="http://schemas.microsoft.com/office/drawing/2014/main" id="{136A4AB6-B72B-4CC6-ADCF-BE807B6C3D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650"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Κουμπί ενέργειας: Μετάβαση προς τα εμπρός ή Επόμενο 3">
            <a:hlinkClick r:id="rId5" highlightClick="1"/>
            <a:extLst>
              <a:ext uri="{FF2B5EF4-FFF2-40B4-BE49-F238E27FC236}">
                <a16:creationId xmlns:a16="http://schemas.microsoft.com/office/drawing/2014/main" id="{113F25C9-F930-4C13-75AE-5A996733DB81}"/>
              </a:ext>
            </a:extLst>
          </p:cNvPr>
          <p:cNvSpPr/>
          <p:nvPr/>
        </p:nvSpPr>
        <p:spPr>
          <a:xfrm>
            <a:off x="3380995" y="6021288"/>
            <a:ext cx="758957" cy="521200"/>
          </a:xfrm>
          <a:prstGeom prst="actionButtonForwardNex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3214710" cy="236854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sz="3200" b="1" dirty="0"/>
              <a:t>Ο Μακάριος πρώτος πρόεδρος της Κυπριακής Δημοκρατίας</a:t>
            </a:r>
          </a:p>
        </p:txBody>
      </p:sp>
      <p:sp>
        <p:nvSpPr>
          <p:cNvPr id="3" name="Content Placeholder 2"/>
          <p:cNvSpPr>
            <a:spLocks noGrp="1"/>
          </p:cNvSpPr>
          <p:nvPr>
            <p:ph idx="1"/>
          </p:nvPr>
        </p:nvSpPr>
        <p:spPr>
          <a:xfrm>
            <a:off x="3428992" y="2571744"/>
            <a:ext cx="5500726" cy="4071966"/>
          </a:xfrm>
          <a:solidFill>
            <a:schemeClr val="lt1"/>
          </a:solidFill>
        </p:spPr>
        <p:style>
          <a:lnRef idx="2">
            <a:schemeClr val="accent3"/>
          </a:lnRef>
          <a:fillRef idx="1">
            <a:schemeClr val="lt1"/>
          </a:fillRef>
          <a:effectRef idx="0">
            <a:schemeClr val="accent3"/>
          </a:effectRef>
          <a:fontRef idx="minor">
            <a:schemeClr val="dk1"/>
          </a:fontRef>
        </p:style>
        <p:txBody>
          <a:bodyPr>
            <a:noAutofit/>
          </a:bodyPr>
          <a:lstStyle/>
          <a:p>
            <a:pPr>
              <a:buNone/>
            </a:pPr>
            <a:r>
              <a:rPr lang="el-GR" sz="2400" dirty="0"/>
              <a:t>     Ως πρώτος πρόεδρος της Δημοκρατίας της Κύπρου, ο Αρχιεπίσκοπος Μακάριος ήταν εκείνος που έθεσε τις βάσεις και οργάνωσε το νέο κράτος, χαράσσοντας ταυτόχρονα και την πορεία που έμελλε ν’ ακολουθήσει. Ο Μακάριος ενέταξε την Κύπρο στην οικογένεια των Ηνωμένων Εθνών, ως ισότιμο κράτος - μέλος, καθώς και στην ομάδα των χωρών - μελών της Κοινοπολιτείας. </a:t>
            </a:r>
            <a:endParaRPr lang="en-US" sz="2400" dirty="0"/>
          </a:p>
        </p:txBody>
      </p:sp>
      <p:pic>
        <p:nvPicPr>
          <p:cNvPr id="8198" name="Picture 6" descr="https://i0.wp.com/professors-phds.com/wp-content/uploads/2022/04/un.jpg?ssl=1"/>
          <p:cNvPicPr>
            <a:picLocks noChangeAspect="1" noChangeArrowheads="1"/>
          </p:cNvPicPr>
          <p:nvPr/>
        </p:nvPicPr>
        <p:blipFill>
          <a:blip r:embed="rId2"/>
          <a:srcRect/>
          <a:stretch>
            <a:fillRect/>
          </a:stretch>
        </p:blipFill>
        <p:spPr bwMode="auto">
          <a:xfrm>
            <a:off x="3428992" y="0"/>
            <a:ext cx="5500726" cy="2571744"/>
          </a:xfrm>
          <a:prstGeom prst="rect">
            <a:avLst/>
          </a:prstGeom>
          <a:noFill/>
        </p:spPr>
      </p:pic>
      <p:pic>
        <p:nvPicPr>
          <p:cNvPr id="8200" name="Picture 8" descr="Τι κάνουμε - Περιφερειακό Κέντρο Πληροφόρησης του ΟΗΕ - Greece"/>
          <p:cNvPicPr>
            <a:picLocks noChangeAspect="1" noChangeArrowheads="1"/>
          </p:cNvPicPr>
          <p:nvPr/>
        </p:nvPicPr>
        <p:blipFill>
          <a:blip r:embed="rId3"/>
          <a:srcRect/>
          <a:stretch>
            <a:fillRect/>
          </a:stretch>
        </p:blipFill>
        <p:spPr bwMode="auto">
          <a:xfrm>
            <a:off x="142844" y="2571744"/>
            <a:ext cx="3214710" cy="4000528"/>
          </a:xfrm>
          <a:prstGeom prst="rect">
            <a:avLst/>
          </a:prstGeom>
          <a:noFill/>
          <a:ln>
            <a:solidFill>
              <a:schemeClr val="tx2">
                <a:lumMod val="40000"/>
                <a:lumOff val="60000"/>
              </a:schemeClr>
            </a:solid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1362</TotalTime>
  <Words>842</Words>
  <Application>Microsoft Office PowerPoint</Application>
  <PresentationFormat>On-screen Show (4:3)</PresentationFormat>
  <Paragraphs>43</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Algerian</vt:lpstr>
      <vt:lpstr>Aptos</vt:lpstr>
      <vt:lpstr>Arial</vt:lpstr>
      <vt:lpstr>Calibri</vt:lpstr>
      <vt:lpstr>Times New Roman</vt:lpstr>
      <vt:lpstr>Office Theme</vt:lpstr>
      <vt:lpstr>ΜΑΚΑΡΙΟΣ Γ΄:  Η ΖΩΗ ΚΑΙ ΤΟ ΕΡΓΟ ΤΟΥ</vt:lpstr>
      <vt:lpstr>Παιδεία και πρώτες σπουδές</vt:lpstr>
      <vt:lpstr>Μετάβαση στην Αθήνα – Ανώτερες σπουδές</vt:lpstr>
      <vt:lpstr>Επιστροφή στην Κύπρο</vt:lpstr>
      <vt:lpstr>Ο Μακάριος νέος Αρχιεπίσκοπος Κύπρου</vt:lpstr>
      <vt:lpstr>Αγώνας για Ένωση με την Ελλάδα</vt:lpstr>
      <vt:lpstr>Αγώνας για Ένωση με την Ελλάδα</vt:lpstr>
      <vt:lpstr>Στροφή στη λύση της Ανεξαρτησίας</vt:lpstr>
      <vt:lpstr>Ο Μακάριος πρώτος πρόεδρος της Κυπριακής Δημοκρατίας</vt:lpstr>
      <vt:lpstr>Ο Μακάριος πρώτος πρόεδρος της Κυπριακής Δημοκρα-τίας</vt:lpstr>
      <vt:lpstr>Τα 13 σημεία του Μακάριου (1963)</vt:lpstr>
      <vt:lpstr>ΑΠΟΠΕΙΡΕΣ ΔΟΛΟΦΟΝΙΑΣ ΚΑΤΑ ΤΟΥ ΜΑΚΑΡΙΟΥ</vt:lpstr>
      <vt:lpstr>ΠΡΑΞΙΚΟΠΗΜΑ 15ης ΙΟΥΛΙΟΥ 1974</vt:lpstr>
      <vt:lpstr>Ο Μακάριος στο εξωτερικό</vt:lpstr>
      <vt:lpstr>Η τουρκική εισβολή</vt:lpstr>
      <vt:lpstr> 7η Δεκεμβρίου 1974: επιστροφή στην Κύπρο </vt:lpstr>
      <vt:lpstr>Ο θάνατος του Αρχιεπισκόπου Μακαρίου</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ΜΑΚΑΡΙΟΣ Γ΄  Η ΖΩΗ ΚΑΙ ΤΟ ΕΡΓΟ ΤΟΥ</dc:title>
  <dc:creator>user</dc:creator>
  <cp:lastModifiedBy>admin</cp:lastModifiedBy>
  <cp:revision>115</cp:revision>
  <dcterms:created xsi:type="dcterms:W3CDTF">2025-01-08T18:51:46Z</dcterms:created>
  <dcterms:modified xsi:type="dcterms:W3CDTF">2025-01-15T06:36:49Z</dcterms:modified>
</cp:coreProperties>
</file>